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7023100"/>
  <p:notesSz cx="9144000" cy="70231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ExtraBold" panose="00000900000000000000" pitchFamily="2" charset="0"/>
      <p:bold r:id="rId22"/>
      <p:italic r:id="rId23"/>
      <p:boldItalic r:id="rId24"/>
    </p:embeddedFont>
    <p:embeddedFont>
      <p:font typeface="Montserrat Light" panose="00000400000000000000" pitchFamily="2" charset="0"/>
      <p:regular r:id="rId25"/>
      <p:italic r:id="rId26"/>
    </p:embeddedFont>
    <p:embeddedFont>
      <p:font typeface="Montserrat SemiBold" panose="00000700000000000000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4694"/>
  </p:normalViewPr>
  <p:slideViewPr>
    <p:cSldViewPr snapToGrid="0">
      <p:cViewPr varScale="1">
        <p:scale>
          <a:sx n="105" d="100"/>
          <a:sy n="105" d="100"/>
        </p:scale>
        <p:origin x="190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4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r" rtl="1">
        <a:defRPr>
          <a:latin typeface="+mj-lt"/>
          <a:ea typeface="+mj-ea"/>
          <a:cs typeface="+mj-cs"/>
        </a:defRPr>
      </a:lvl1pPr>
    </p:titleStyle>
    <p:bodyStyle>
      <a:lvl1pPr marL="0" algn="r" rtl="1">
        <a:defRPr>
          <a:latin typeface="+mn-lt"/>
          <a:ea typeface="+mn-ea"/>
          <a:cs typeface="+mn-cs"/>
        </a:defRPr>
      </a:lvl1pPr>
      <a:lvl2pPr marL="457200" algn="r" rtl="1">
        <a:defRPr>
          <a:latin typeface="+mn-lt"/>
          <a:ea typeface="+mn-ea"/>
          <a:cs typeface="+mn-cs"/>
        </a:defRPr>
      </a:lvl2pPr>
      <a:lvl3pPr marL="914400" algn="r" rtl="1">
        <a:defRPr>
          <a:latin typeface="+mn-lt"/>
          <a:ea typeface="+mn-ea"/>
          <a:cs typeface="+mn-cs"/>
        </a:defRPr>
      </a:lvl3pPr>
      <a:lvl4pPr marL="1371600" algn="r" rtl="1">
        <a:defRPr>
          <a:latin typeface="+mn-lt"/>
          <a:ea typeface="+mn-ea"/>
          <a:cs typeface="+mn-cs"/>
        </a:defRPr>
      </a:lvl4pPr>
      <a:lvl5pPr marL="1828800" algn="r" rtl="1">
        <a:defRPr>
          <a:latin typeface="+mn-lt"/>
          <a:ea typeface="+mn-ea"/>
          <a:cs typeface="+mn-cs"/>
        </a:defRPr>
      </a:lvl5pPr>
      <a:lvl6pPr marL="2286000" algn="r" rtl="1">
        <a:defRPr>
          <a:latin typeface="+mn-lt"/>
          <a:ea typeface="+mn-ea"/>
          <a:cs typeface="+mn-cs"/>
        </a:defRPr>
      </a:lvl6pPr>
      <a:lvl7pPr marL="2743200" algn="r" rtl="1">
        <a:defRPr>
          <a:latin typeface="+mn-lt"/>
          <a:ea typeface="+mn-ea"/>
          <a:cs typeface="+mn-cs"/>
        </a:defRPr>
      </a:lvl7pPr>
      <a:lvl8pPr marL="3200400" algn="r" rtl="1">
        <a:defRPr>
          <a:latin typeface="+mn-lt"/>
          <a:ea typeface="+mn-ea"/>
          <a:cs typeface="+mn-cs"/>
        </a:defRPr>
      </a:lvl8pPr>
      <a:lvl9pPr marL="3657600" algn="r" rtl="1">
        <a:defRPr>
          <a:latin typeface="+mn-lt"/>
          <a:ea typeface="+mn-ea"/>
          <a:cs typeface="+mn-cs"/>
        </a:defRPr>
      </a:lvl9pPr>
    </p:bodyStyle>
    <p:otherStyle>
      <a:lvl1pPr marL="0" algn="r" rtl="1">
        <a:defRPr>
          <a:latin typeface="+mn-lt"/>
          <a:ea typeface="+mn-ea"/>
          <a:cs typeface="+mn-cs"/>
        </a:defRPr>
      </a:lvl1pPr>
      <a:lvl2pPr marL="457200" algn="r" rtl="1">
        <a:defRPr>
          <a:latin typeface="+mn-lt"/>
          <a:ea typeface="+mn-ea"/>
          <a:cs typeface="+mn-cs"/>
        </a:defRPr>
      </a:lvl2pPr>
      <a:lvl3pPr marL="914400" algn="r" rtl="1">
        <a:defRPr>
          <a:latin typeface="+mn-lt"/>
          <a:ea typeface="+mn-ea"/>
          <a:cs typeface="+mn-cs"/>
        </a:defRPr>
      </a:lvl3pPr>
      <a:lvl4pPr marL="1371600" algn="r" rtl="1">
        <a:defRPr>
          <a:latin typeface="+mn-lt"/>
          <a:ea typeface="+mn-ea"/>
          <a:cs typeface="+mn-cs"/>
        </a:defRPr>
      </a:lvl4pPr>
      <a:lvl5pPr marL="1828800" algn="r" rtl="1">
        <a:defRPr>
          <a:latin typeface="+mn-lt"/>
          <a:ea typeface="+mn-ea"/>
          <a:cs typeface="+mn-cs"/>
        </a:defRPr>
      </a:lvl5pPr>
      <a:lvl6pPr marL="2286000" algn="r" rtl="1">
        <a:defRPr>
          <a:latin typeface="+mn-lt"/>
          <a:ea typeface="+mn-ea"/>
          <a:cs typeface="+mn-cs"/>
        </a:defRPr>
      </a:lvl6pPr>
      <a:lvl7pPr marL="2743200" algn="r" rtl="1">
        <a:defRPr>
          <a:latin typeface="+mn-lt"/>
          <a:ea typeface="+mn-ea"/>
          <a:cs typeface="+mn-cs"/>
        </a:defRPr>
      </a:lvl7pPr>
      <a:lvl8pPr marL="3200400" algn="r" rtl="1">
        <a:defRPr>
          <a:latin typeface="+mn-lt"/>
          <a:ea typeface="+mn-ea"/>
          <a:cs typeface="+mn-cs"/>
        </a:defRPr>
      </a:lvl8pPr>
      <a:lvl9pPr marL="3657600" algn="r" rtl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68242" y="3667726"/>
            <a:ext cx="5541101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40"/>
              </a:lnSpc>
              <a:spcBef>
                <a:spcPts val="100"/>
              </a:spcBef>
            </a:pPr>
            <a:r>
              <a:rPr lang="prs-AF" sz="440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نقش خود را بازی کنی</a:t>
            </a:r>
          </a:p>
          <a:p>
            <a:pPr marL="12700">
              <a:lnSpc>
                <a:spcPts val="4940"/>
              </a:lnSpc>
            </a:pPr>
            <a:r>
              <a:rPr lang="prs-AF" sz="44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تابستان هوشمند داشته باشی</a:t>
            </a:r>
          </a:p>
        </p:txBody>
      </p:sp>
      <p:sp>
        <p:nvSpPr>
          <p:cNvPr id="3" name="object 3"/>
          <p:cNvSpPr/>
          <p:nvPr/>
        </p:nvSpPr>
        <p:spPr>
          <a:xfrm>
            <a:off x="729894" y="5931364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5001" y="4985365"/>
            <a:ext cx="5291455" cy="897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lang="prs-AF" sz="180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تابستان امسال، ده معرض آپتآو، کنار آو یا جاده باشی، خونسرد باشید و ایمن بمانی</a:t>
            </a:r>
            <a:r>
              <a:rPr lang="en-US" sz="180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‎</a:t>
            </a:r>
            <a:r>
              <a:rPr lang="prs-AF" sz="180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AU" sz="1900" dirty="0">
              <a:latin typeface="Montserrat"/>
              <a:cs typeface="Montserrat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6B5A74-3222-4E13-A346-A4311C4ED8D6}"/>
              </a:ext>
            </a:extLst>
          </p:cNvPr>
          <p:cNvSpPr txBox="1"/>
          <p:nvPr/>
        </p:nvSpPr>
        <p:spPr>
          <a:xfrm>
            <a:off x="434248" y="5592260"/>
            <a:ext cx="328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lang="en-AU" sz="2400" dirty="0">
              <a:latin typeface="Montserrat"/>
              <a:cs typeface="Montserrat"/>
            </a:endParaRPr>
          </a:p>
          <a:p>
            <a:pPr marL="232410">
              <a:spcBef>
                <a:spcPts val="5"/>
              </a:spcBef>
            </a:pPr>
            <a:r>
              <a:rPr lang="en-AU" sz="16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#SUMMERDONERIGHT</a:t>
            </a:r>
            <a:endParaRPr lang="en-AU" sz="16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413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82765" y="1113013"/>
            <a:ext cx="4396686" cy="8178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00"/>
              </a:spcBef>
            </a:pPr>
            <a:r>
              <a:rPr lang="en-US" sz="27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‎ ‎</a:t>
            </a:r>
            <a:r>
              <a:rPr lang="prs-AF" sz="27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به یاد داشته باشی</a:t>
            </a:r>
            <a:r>
              <a:rPr lang="prs-AF" sz="2700" b="1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تابستان امسال با گرمای شدید</a:t>
            </a:r>
            <a:r>
              <a:rPr lang="prs-AF" sz="27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پیروز شوی:</a:t>
            </a:r>
          </a:p>
        </p:txBody>
      </p:sp>
      <p:sp>
        <p:nvSpPr>
          <p:cNvPr id="12" name="object 12"/>
          <p:cNvSpPr/>
          <p:nvPr/>
        </p:nvSpPr>
        <p:spPr>
          <a:xfrm>
            <a:off x="2176938" y="4599528"/>
            <a:ext cx="4790440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76938" y="2006610"/>
            <a:ext cx="5732768" cy="19582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0"/>
              </a:lnSpc>
              <a:spcAft>
                <a:spcPts val="12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هیدراته ماندن و نوشیدن مقدار زیادی آب</a:t>
            </a: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خونسرد باشی و از خود ده برابر خورشید محاپظت کنی</a:t>
            </a:r>
            <a:r>
              <a:rPr lang="en-US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سایر اپرادی را که ممکنه به کمک شما احتیاج داشته باشن، وررسی کنی</a:t>
            </a: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هرگز کودکان، اپراد مسن یا حیوانات خانگی را ده اتومبیل پارک شده رها نکنی</a:t>
            </a:r>
            <a:r>
              <a:rPr lang="en-US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مراقبت از آو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59605" y="6156050"/>
            <a:ext cx="8010321" cy="483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13100"/>
              </a:lnSpc>
              <a:spcBef>
                <a:spcPts val="100"/>
              </a:spcBef>
            </a:pPr>
            <a:r>
              <a:rPr lang="en-US" sz="140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‎ ‎</a:t>
            </a:r>
            <a:r>
              <a:rPr lang="prs-AF" sz="140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اگه احساس ناراحتی می کنی، با</a:t>
            </a:r>
            <a:r>
              <a:rPr lang="prs-AF" sz="14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lang="en-US" sz="14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NURSE-ON-CALL</a:t>
            </a:r>
            <a:r>
              <a:rPr lang="prs-AF" sz="14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با شماره تیلپون 1300 60 60 24 </a:t>
            </a:r>
            <a:r>
              <a:rPr lang="en-US" sz="1400">
                <a:solidFill>
                  <a:srgbClr val="004386"/>
                </a:solidFill>
              </a:rPr>
              <a:t> </a:t>
            </a:r>
            <a:r>
              <a:rPr lang="prs-AF" sz="140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تماس بگیری، یا به پزشک یا داروخانه محلی خود مراجعه کنی.</a:t>
            </a:r>
            <a:r>
              <a:rPr lang="en-US" sz="140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‎ ‎</a:t>
            </a:r>
            <a:r>
              <a:rPr lang="prs-AF" sz="140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برای اطلاعات بیشتر ده مورد ایمن ماندن ده گرما، از </a:t>
            </a:r>
            <a:r>
              <a:rPr lang="en-US" sz="1400">
                <a:solidFill>
                  <a:srgbClr val="004386"/>
                </a:solidFill>
              </a:rPr>
              <a:t> </a:t>
            </a:r>
            <a:r>
              <a:rPr lang="prs-AF" sz="14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lang="en-US" sz="14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betterhealth.vic.gov.au </a:t>
            </a:r>
            <a:r>
              <a:rPr lang="prs-AF" sz="1400">
                <a:solidFill>
                  <a:srgbClr val="004386"/>
                </a:solidFill>
              </a:rPr>
              <a:t> دیدن کنی</a:t>
            </a:r>
            <a:r>
              <a:rPr lang="en-US" sz="1400">
                <a:solidFill>
                  <a:srgbClr val="004386"/>
                </a:solidFill>
              </a:rPr>
              <a:t>‎</a:t>
            </a:r>
            <a:r>
              <a:rPr lang="prs-AF" sz="1400">
                <a:solidFill>
                  <a:srgbClr val="004386"/>
                </a:solidFill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60746" y="4675245"/>
            <a:ext cx="7418705" cy="102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prs-AF" sz="1600" b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گرمازده گی یه اورژانس تهدید کننده زندگیه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b="1" spc="-20" dirty="0">
              <a:latin typeface="Montserrat" panose="02000505000000020004" pitchFamily="2" charset="77"/>
              <a:cs typeface="Arial"/>
            </a:endParaRPr>
          </a:p>
          <a:p>
            <a:pPr marL="12700" marR="5080" algn="ctr">
              <a:lnSpc>
                <a:spcPct val="125000"/>
              </a:lnSpc>
            </a:pPr>
            <a:r>
              <a:rPr lang="prs-AF" sz="1400" b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اگر شما یا شخص دیگری دچار تشنج، گیجی یا علائم شبیه سکته مغزی، ده حال سقوط یا بیهوشی هستید، پوراً با</a:t>
            </a:r>
            <a:r>
              <a:rPr lang="en-US" sz="1400" b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‎ ‎</a:t>
            </a:r>
            <a:r>
              <a:rPr lang="prs-AF" sz="1400" b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سه تا صپر</a:t>
            </a:r>
            <a:r>
              <a:rPr lang="en-US" sz="1400" b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‎ (000) ‎</a:t>
            </a:r>
            <a:r>
              <a:rPr lang="prs-AF" sz="1400" b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تماس بگیری</a:t>
            </a:r>
            <a:r>
              <a:rPr lang="en-US" sz="1400" b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‎</a:t>
            </a:r>
            <a:r>
              <a:rPr lang="prs-AF" sz="1400" b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.</a:t>
            </a: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32" y="2100148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32" y="2490799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07" y="2951321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57" y="3357298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284" y="3748689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6" y="1451138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22480" y="6235525"/>
            <a:ext cx="497019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100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‎ ‎</a:t>
            </a:r>
            <a:r>
              <a:rPr lang="prs-AF" sz="2100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با تشکر از</a:t>
            </a:r>
            <a:r>
              <a:rPr lang="prs-AF" sz="2100" b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آمبولانس ویکتوریا</a:t>
            </a: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700794" y="2377807"/>
            <a:ext cx="3772535" cy="1450340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077285" y="2451792"/>
            <a:ext cx="4214526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ts val="3240"/>
              </a:lnSpc>
              <a:spcBef>
                <a:spcPts val="100"/>
              </a:spcBef>
            </a:pPr>
            <a:r>
              <a:rPr lang="prs-AF" b="1" dirty="0">
                <a:latin typeface="Montserrat" panose="02000505000000020004" pitchFamily="2" charset="77"/>
              </a:rPr>
              <a:t>نقش خود را بازی کنی</a:t>
            </a:r>
          </a:p>
          <a:p>
            <a:pPr marL="96520">
              <a:lnSpc>
                <a:spcPts val="3240"/>
              </a:lnSpc>
            </a:pPr>
            <a:r>
              <a:rPr lang="prs-AF" b="1" dirty="0">
                <a:latin typeface="Montserrat" panose="02000505000000020004" pitchFamily="2" charset="77"/>
                <a:cs typeface="Arial"/>
              </a:rPr>
              <a:t>تابستان هوشمند داشته باشی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2000" y="1582586"/>
            <a:ext cx="5470200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prs-AF" sz="35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بیماریهای مرتبط با گرما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1999" y="2643603"/>
            <a:ext cx="3790283" cy="1865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1454785" indent="-368300">
              <a:lnSpc>
                <a:spcPts val="2220"/>
              </a:lnSpc>
              <a:spcAft>
                <a:spcPts val="1200"/>
              </a:spcAft>
            </a:pPr>
            <a:r>
              <a:rPr lang="prs-AF" sz="16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گرما میتاند باعث</a:t>
            </a:r>
            <a:r>
              <a:rPr lang="en-US" sz="16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‎</a:t>
            </a:r>
            <a:r>
              <a:rPr lang="prs-AF" sz="16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:</a:t>
            </a:r>
            <a:r>
              <a:rPr lang="en-US" sz="16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گرپتگی های ناشی از گرما</a:t>
            </a: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گرمازده گی</a:t>
            </a:r>
          </a:p>
          <a:p>
            <a:pPr marL="12700" marR="5080">
              <a:lnSpc>
                <a:spcPts val="2220"/>
              </a:lnSpc>
              <a:spcAft>
                <a:spcPts val="1200"/>
              </a:spcAft>
            </a:pPr>
            <a:r>
              <a:rPr lang="en-US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‎ ‎</a:t>
            </a: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ای میتاند منجر به شرایط تهدید کننده زندگی شوه-</a:t>
            </a:r>
            <a:r>
              <a:rPr lang="en-US" sz="1600" dirty="0">
                <a:solidFill>
                  <a:srgbClr val="231F20"/>
                </a:solidFill>
              </a:rPr>
              <a:t> </a:t>
            </a:r>
            <a:r>
              <a:rPr lang="en-US" sz="1600" b="1" dirty="0">
                <a:solidFill>
                  <a:srgbClr val="231F20"/>
                </a:solidFill>
              </a:rPr>
              <a:t> </a:t>
            </a:r>
            <a:r>
              <a:rPr lang="prs-AF" sz="1600" b="1" dirty="0">
                <a:solidFill>
                  <a:srgbClr val="231F20"/>
                </a:solidFill>
                <a:latin typeface="Montserrat" panose="02000505000000020004" pitchFamily="2" charset="77"/>
                <a:cs typeface="Arial"/>
              </a:rPr>
              <a:t> گرمازده گی </a:t>
            </a:r>
            <a:r>
              <a:rPr lang="en-US" sz="1600" b="1" dirty="0">
                <a:solidFill>
                  <a:srgbClr val="231F20"/>
                </a:solidFill>
              </a:rPr>
              <a:t> </a:t>
            </a:r>
            <a:r>
              <a:rPr lang="prs-AF" sz="1600" b="1" dirty="0">
                <a:solidFill>
                  <a:srgbClr val="231F20"/>
                </a:solidFill>
                <a:latin typeface="Montserrat" panose="02000505000000020004" pitchFamily="2" charset="77"/>
                <a:cs typeface="Montserrat"/>
              </a:rPr>
              <a:t>.</a:t>
            </a:r>
            <a:r>
              <a:rPr lang="en-US" sz="1600" b="1" dirty="0">
                <a:solidFill>
                  <a:srgbClr val="231F20"/>
                </a:solidFill>
              </a:rPr>
              <a:t> 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2000" y="5340350"/>
            <a:ext cx="404177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prs-AF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گرما همچنین میتاند وضعیت پردی را که قبلاً دارای مشکل پزشکی مانند بیماری قلبی یا دیابته، بدتر کند</a:t>
            </a:r>
            <a:r>
              <a:rPr lang="en-US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‎</a:t>
            </a:r>
            <a:r>
              <a:rPr lang="prs-AF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50232" y="5255607"/>
            <a:ext cx="864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rs-AF" sz="1600" b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از موارد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10400" y="4730750"/>
            <a:ext cx="1326496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800" b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‎80</a:t>
            </a:r>
            <a:r>
              <a:rPr lang="prs-AF" sz="3800" b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‏٪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07132" y="4322771"/>
            <a:ext cx="155106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prs-AF" sz="1600" b="1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گرمازده گی تا حدی کشنده یه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37" y="3142798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37" y="3560143"/>
            <a:ext cx="203200" cy="16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486150" cy="409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‎ ‎</a:t>
            </a:r>
            <a:r>
              <a:rPr lang="prs-AF" sz="12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چه باید کرد:</a:t>
            </a:r>
            <a:r>
              <a:rPr lang="en-US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‎ ‎</a:t>
            </a:r>
            <a:r>
              <a:rPr lang="prs-AF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پوراً با</a:t>
            </a:r>
            <a:r>
              <a:rPr lang="en-US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‎ ‎</a:t>
            </a:r>
            <a:r>
              <a:rPr lang="prs-AF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سه تا صپر</a:t>
            </a:r>
            <a:r>
              <a:rPr lang="en-US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‎ (000) ‎</a:t>
            </a:r>
            <a:r>
              <a:rPr lang="prs-AF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تماس بگیرید و توصیه های تماس گیرنده را دنبال کنی.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596" y="6047995"/>
            <a:ext cx="3130550" cy="8434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‎ ‎</a:t>
            </a:r>
            <a:r>
              <a:rPr lang="prs-AF" sz="12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چه باید کرد:</a:t>
            </a:r>
            <a:r>
              <a:rPr lang="en-US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‎ ‎</a:t>
            </a:r>
            <a:r>
              <a:rPr lang="prs-AF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ده منطقه ای خنک دراز بکشی.</a:t>
            </a:r>
            <a:r>
              <a:rPr lang="en-US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‎ ‎</a:t>
            </a:r>
            <a:r>
              <a:rPr lang="prs-AF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اگر قی نمی کنی، آو بنوشی.</a:t>
            </a: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lang="prs-AF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با شماره 1300 60 60 24 با</a:t>
            </a:r>
            <a:r>
              <a:rPr lang="en-US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‎ NURSE-ON-CALL ‎</a:t>
            </a:r>
            <a:r>
              <a:rPr lang="prs-AF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تماس بگیری</a:t>
            </a:r>
            <a:r>
              <a:rPr lang="en-US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‎</a:t>
            </a:r>
            <a:r>
              <a:rPr lang="prs-AF" sz="1200" b="1" dirty="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3854" y="1577260"/>
            <a:ext cx="2045970" cy="841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سرگیجه و سردرد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spc="-20" dirty="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رنگ پریده و تعریق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3854" y="3102224"/>
            <a:ext cx="137985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ضربان قلب سریع</a:t>
            </a:r>
          </a:p>
          <a:p>
            <a:pPr marL="31750" marR="5080">
              <a:lnSpc>
                <a:spcPts val="4730"/>
              </a:lnSpc>
              <a:spcBef>
                <a:spcPts val="35"/>
              </a:spcBef>
            </a:pPr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تهوع و قی کردن و غش کردن</a:t>
            </a:r>
          </a:p>
          <a:p>
            <a:pPr marL="28575" marR="278130">
              <a:lnSpc>
                <a:spcPts val="1400"/>
              </a:lnSpc>
              <a:spcBef>
                <a:spcPts val="1305"/>
              </a:spcBef>
            </a:pPr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گرپتگی و ضعپ عضلات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39822" y="5028634"/>
            <a:ext cx="2214196" cy="37991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45"/>
              </a:spcBef>
            </a:pPr>
            <a:r>
              <a:rPr lang="prs-AF" sz="1200" b="1" dirty="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گرمازده گی یه اورژانس تهدید کننده زندگی است، با</a:t>
            </a:r>
            <a:r>
              <a:rPr lang="en-US" sz="1200" b="1" dirty="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‎ ‎</a:t>
            </a:r>
            <a:r>
              <a:rPr lang="prs-AF" sz="1200" b="1" dirty="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سه تا صپر</a:t>
            </a:r>
            <a:r>
              <a:rPr lang="en-US" sz="1200" b="1" dirty="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‎(000) ‎</a:t>
            </a:r>
            <a:r>
              <a:rPr lang="prs-AF" sz="1200" b="1" dirty="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تماس بگیری</a:t>
            </a:r>
            <a:r>
              <a:rPr lang="en-US" sz="1200" b="1" dirty="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‎</a:t>
            </a:r>
            <a:r>
              <a:rPr lang="prs-AF" sz="1200" b="1" dirty="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74163" y="4133510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نبض قوی سریع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08231" y="2943796"/>
            <a:ext cx="2729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بیهوشی</a:t>
            </a:r>
          </a:p>
          <a:p>
            <a:pPr algn="l">
              <a:lnSpc>
                <a:spcPct val="100000"/>
              </a:lnSpc>
            </a:pPr>
            <a:endParaRPr sz="1500" spc="-20" dirty="0">
              <a:latin typeface="Montserrat Light" pitchFamily="2" charset="77"/>
              <a:cs typeface="Montserrat"/>
            </a:endParaRPr>
          </a:p>
          <a:p>
            <a:pPr marL="197485" algn="l">
              <a:lnSpc>
                <a:spcPct val="100000"/>
              </a:lnSpc>
              <a:spcBef>
                <a:spcPts val="1045"/>
              </a:spcBef>
            </a:pPr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علائم شبیه سکته مغزی یا پروپاشی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54511" y="2616802"/>
            <a:ext cx="553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تشنج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-160522" y="834816"/>
            <a:ext cx="309472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rs-AF" sz="2200" b="1" dirty="0">
                <a:solidFill>
                  <a:srgbClr val="FFA526"/>
                </a:solidFill>
                <a:latin typeface="Montserrat" panose="02000505000000020004" pitchFamily="2" charset="77"/>
                <a:cs typeface="Arial"/>
              </a:rPr>
              <a:t>گرمازده گی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44206" y="843416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rs-AF" sz="2200" b="1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ضربه گرمایی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350815" y="929924"/>
            <a:ext cx="306070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prs-AF" sz="1450" b="1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یا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032025" y="2037581"/>
            <a:ext cx="106627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تعریق متوقپ می شوه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4529353" y="1563518"/>
            <a:ext cx="280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rs-AF" sz="12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حالت روانی گیج و هذیان</a:t>
            </a: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8253" y="4963919"/>
            <a:ext cx="3754147" cy="1041952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25"/>
              </a:spcBef>
            </a:pPr>
            <a:r>
              <a:rPr lang="prs-AF" sz="3600" b="1" dirty="0">
                <a:latin typeface="Montserrat" panose="02000505000000020004" pitchFamily="2" charset="77"/>
                <a:cs typeface="Arial"/>
              </a:rPr>
              <a:t>نکاتی برای غلبه بر گرما ده تابستان امسال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7" y="4136173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4939" y="1000082"/>
            <a:ext cx="7979501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prs-AF" sz="170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نکاتی برای </a:t>
            </a:r>
            <a:r>
              <a:rPr lang="prs-AF" sz="170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غلبه بر گرما ده </a:t>
            </a:r>
            <a:r>
              <a:rPr lang="prs-AF" sz="170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تابستان امسال</a:t>
            </a:r>
          </a:p>
          <a:p>
            <a:pPr marL="12700">
              <a:lnSpc>
                <a:spcPts val="5175"/>
              </a:lnSpc>
            </a:pPr>
            <a:r>
              <a:rPr lang="prs-AF" sz="44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هیدراته بمانی</a:t>
            </a:r>
            <a:r>
              <a:rPr lang="en-US" sz="44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‎ ‎</a:t>
            </a:r>
            <a:r>
              <a:rPr lang="prs-AF" sz="44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(به اندازه کاپی آو بنوشی)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89416" y="2613706"/>
            <a:ext cx="4470018" cy="27374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ده طول روز به طور منظم آو بنوشید،</a:t>
            </a:r>
          </a:p>
          <a:p>
            <a:pPr marL="12700" marR="380365">
              <a:lnSpc>
                <a:spcPct val="114599"/>
              </a:lnSpc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حتی اگه احساس تشنگی نمی کنی</a:t>
            </a:r>
            <a:r>
              <a:rPr lang="en-US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رنگ نوزاد خود را بررسی کنی - اگر رنگ پریده است به اندازه کاپی نوشیدنی بخوری</a:t>
            </a:r>
          </a:p>
          <a:p>
            <a:pPr marL="12700" marR="562610">
              <a:lnSpc>
                <a:spcPct val="217899"/>
              </a:lnSpc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اگه بیرون می روی یه بطری آو همراه خود داشته باشید مشروبات الکلی بنوشی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ct val="114599"/>
              </a:lnSpc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اگر پزشک به طور معمول مایعات شما را محدود می کنه، میزان نوشیدن آو را ده هوای گرم بررسی کنی</a:t>
            </a:r>
          </a:p>
        </p:txBody>
      </p:sp>
      <p:sp>
        <p:nvSpPr>
          <p:cNvPr id="9" name="object 9"/>
          <p:cNvSpPr/>
          <p:nvPr/>
        </p:nvSpPr>
        <p:spPr>
          <a:xfrm>
            <a:off x="519554" y="2788094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2613706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3645186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4198983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4752780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7845" y="1035793"/>
            <a:ext cx="7529239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prs-AF" sz="170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نکاتی برای </a:t>
            </a:r>
            <a:r>
              <a:rPr lang="prs-AF" sz="170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غلبه بر گرما ده </a:t>
            </a:r>
            <a:r>
              <a:rPr lang="prs-AF" sz="170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تابستان امسال</a:t>
            </a:r>
          </a:p>
          <a:p>
            <a:pPr marL="12700">
              <a:lnSpc>
                <a:spcPts val="5175"/>
              </a:lnSpc>
            </a:pPr>
            <a:r>
              <a:rPr lang="prs-AF" sz="44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آرام باشین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48052" y="2709476"/>
            <a:ext cx="4375557" cy="276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ده صورت امکان از تهویه هوا و پن استپاده کنی</a:t>
            </a:r>
            <a:r>
              <a:rPr lang="en-US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‎</a:t>
            </a: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.  با پوشیدن کلاه و کرم ضد آپتاب از خود ده برابر نور خورشید محاپظت کنی</a:t>
            </a:r>
            <a:r>
              <a:rPr lang="en-US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‎</a:t>
            </a: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.</a:t>
            </a:r>
            <a:r>
              <a:rPr lang="en-US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ده گرم ترین قسمت روز از بیرون رپتن خودداری کنی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431165">
              <a:lnSpc>
                <a:spcPct val="114599"/>
              </a:lnSpc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از حوله های مرطوب استپاده کنی، پاها را ده آو خنک قرار دهی و دوش های خنک (نه سرد) بگیری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118110">
              <a:lnSpc>
                <a:spcPct val="114599"/>
              </a:lnSpc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از پعالیت های شدید مانند ورزش، بازسازی و باغبانی خودداری کنی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76" y="2705230"/>
            <a:ext cx="2933700" cy="243840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20521D78-65DE-4D30-BF50-830896F5D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80" y="2725950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F4C589BE-6826-4FF2-B65A-988C5DF5D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3770089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9946D502-3E16-42E3-9530-ECB589C15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4559991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0868" y="1029052"/>
            <a:ext cx="5394839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prs-AF" sz="170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نکاتی برای </a:t>
            </a:r>
            <a:r>
              <a:rPr lang="prs-AF" sz="170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غلبه بر گرما ده </a:t>
            </a:r>
            <a:r>
              <a:rPr lang="prs-AF" sz="170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تابستان امسال</a:t>
            </a:r>
          </a:p>
          <a:p>
            <a:pPr marL="12700">
              <a:lnSpc>
                <a:spcPts val="5175"/>
              </a:lnSpc>
            </a:pPr>
            <a:r>
              <a:rPr lang="prs-AF" sz="44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دیگران را وررسی کنی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86376" y="2750950"/>
            <a:ext cx="4771665" cy="2715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مراقب اپراد مسن، کسانی باشید که تنها زندگی می کنن، کودکان و اپرادی که بیماری دارن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130175">
              <a:lnSpc>
                <a:spcPct val="114599"/>
              </a:lnSpc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حداقل ده یه روز گرمای شدید حداقل یه وار با آنها تماس بگیری یا به آنها سر بزنی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spc="-30" dirty="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آنها را تشویق کنی تا مقدار زیادی آو بنوشن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8890">
              <a:lnSpc>
                <a:spcPct val="114599"/>
              </a:lnSpc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ده صورت مشاهده علائم بیماری ناشی از گرما، از پزشک کمک بگیری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8" y="2511227"/>
            <a:ext cx="2438400" cy="2781300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91669514-1B84-43F0-93CC-AD172FD143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2761945"/>
            <a:ext cx="347266" cy="308681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EC55A42A-9CD8-414A-B0EB-3950FAC5C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3565314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74342116-2518-4946-A642-836C315D2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4349986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BE70E850-1A2A-4FD6-94E5-885E69090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4899010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3657" y="1097610"/>
            <a:ext cx="6842363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prs-AF" sz="170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نکاتی برای </a:t>
            </a:r>
            <a:r>
              <a:rPr lang="prs-AF" sz="170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غلبه بر گرما ده </a:t>
            </a:r>
            <a:r>
              <a:rPr lang="prs-AF" sz="170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تابستان امسال</a:t>
            </a:r>
          </a:p>
          <a:p>
            <a:pPr marL="12700">
              <a:lnSpc>
                <a:spcPts val="5175"/>
              </a:lnSpc>
            </a:pPr>
            <a:r>
              <a:rPr lang="prs-AF" sz="44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ماشین های داغ میتانند کشنده باشن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0660" y="2693125"/>
            <a:ext cx="4940690" cy="2467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هرگز کودکان، اپراد مسن یا حیوانات خانگی را ده اتومبیل پارک شده رها نکنی - دمای هوا ده چند دقیقه دو برابر می شوه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389255">
              <a:lnSpc>
                <a:spcPct val="114599"/>
              </a:lnSpc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دمای بدن کودک سه تا پنج برابر سریعتر از بزرگسالان اپزایش می یابه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156845">
              <a:lnSpc>
                <a:spcPct val="114599"/>
              </a:lnSpc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حتی ده یه روز معتدل، دمای داخل ماشین پارک شده میتاند 20 تا 30 درجه گرمتر از دمای بیرون باشه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54" y="2698498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54" y="3516205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929" y="4305625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5" y="2698498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2315" y="1016830"/>
            <a:ext cx="726880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prs-AF" sz="170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نکاتی برای </a:t>
            </a:r>
            <a:r>
              <a:rPr lang="prs-AF" sz="170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غلبه بر گرما ده </a:t>
            </a:r>
            <a:r>
              <a:rPr lang="prs-AF" sz="170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تابستان امسال</a:t>
            </a:r>
          </a:p>
          <a:p>
            <a:pPr marL="12700">
              <a:lnSpc>
                <a:spcPts val="5175"/>
              </a:lnSpc>
            </a:pPr>
            <a:r>
              <a:rPr lang="prs-AF" sz="44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مراقب آو باشی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3242" y="2697847"/>
            <a:ext cx="4237724" cy="23045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>
              <a:lnSpc>
                <a:spcPts val="2120"/>
              </a:lnSpc>
              <a:spcAft>
                <a:spcPts val="18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هنگام شنا و نزدیک آو، مراقب کودکان باشی و مراقب دوستان باشی</a:t>
            </a: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شرایط را بدانی و محدودیت های خود را بدانی</a:t>
            </a:r>
            <a:r>
              <a:rPr lang="en-US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</a:t>
            </a: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بین پرچم ها ده ساحل شنا کنی</a:t>
            </a:r>
          </a:p>
          <a:p>
            <a:pPr marL="12700" marR="295275">
              <a:lnSpc>
                <a:spcPts val="2120"/>
              </a:lnSpc>
              <a:spcAft>
                <a:spcPts val="1800"/>
              </a:spcAft>
            </a:pPr>
            <a:r>
              <a:rPr lang="prs-AF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خطرات اطراپ آو را بشناسی و هرگز به تنهایی شنا نکنی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9" y="2628820"/>
            <a:ext cx="2438400" cy="26416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9CD83BB-FDB4-4FD1-A8E4-5D6984E94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581" y="2696261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43823F9-9B3A-4129-A967-3B4D4B484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84" y="3440197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06BEC1B8-6092-44CB-BB02-5B8E4AB8A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3983781"/>
            <a:ext cx="347266" cy="308681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7071BC22-2081-4387-8E3D-9EBAE1944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18" y="4461458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3DAFEDA23EE429950BE6F5DE758BC" ma:contentTypeVersion="17" ma:contentTypeDescription="Create a new document." ma:contentTypeScope="" ma:versionID="b4353333a88d015e1186afe4fc265686">
  <xsd:schema xmlns:xsd="http://www.w3.org/2001/XMLSchema" xmlns:xs="http://www.w3.org/2001/XMLSchema" xmlns:p="http://schemas.microsoft.com/office/2006/metadata/properties" xmlns:ns2="c8e60141-e09e-411e-bdce-2c86f27af3d0" xmlns:ns3="a4d7c662-a7cb-458e-a468-fdd8abbd839c" targetNamespace="http://schemas.microsoft.com/office/2006/metadata/properties" ma:root="true" ma:fieldsID="52aa08f8106d1e84d437ca504dd7e2db" ns2:_="" ns3:_="">
    <xsd:import namespace="c8e60141-e09e-411e-bdce-2c86f27af3d0"/>
    <xsd:import namespace="a4d7c662-a7cb-458e-a468-fdd8abbd8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0141-e09e-411e-bdce-2c86f27a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3d45a2-7b76-4312-aa59-d4ffa5683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7c662-a7cb-458e-a468-fdd8abbd8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fee49-cc8e-4332-aac3-1498f8fd2ad1}" ma:internalName="TaxCatchAll" ma:showField="CatchAllData" ma:web="a4d7c662-a7cb-458e-a468-fdd8abbd8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1B5EBD-5397-4322-810B-B404968A8565}"/>
</file>

<file path=customXml/itemProps2.xml><?xml version="1.0" encoding="utf-8"?>
<ds:datastoreItem xmlns:ds="http://schemas.openxmlformats.org/officeDocument/2006/customXml" ds:itemID="{1C14AF4C-AFD7-471B-B901-1682A5C2A3C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787</Words>
  <Application>Microsoft Office PowerPoint</Application>
  <PresentationFormat>Custom</PresentationFormat>
  <Paragraphs>86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Montserrat SemiBold</vt:lpstr>
      <vt:lpstr>Montserrat</vt:lpstr>
      <vt:lpstr>Montserrat ExtraBold</vt:lpstr>
      <vt:lpstr>Calibri</vt:lpstr>
      <vt:lpstr>Montserrat Light</vt:lpstr>
      <vt:lpstr>Office Theme</vt:lpstr>
      <vt:lpstr>PowerPoint Presentation</vt:lpstr>
      <vt:lpstr>بیماریهای مرتبط با گرما</vt:lpstr>
      <vt:lpstr>گرمازده گی</vt:lpstr>
      <vt:lpstr>نکاتی برای غلبه بر گرما ده تابستان امسال</vt:lpstr>
      <vt:lpstr>نکاتی برای غلبه بر گرما ده تابستان امسال هیدراته بمانی‎ ‎ (به اندازه کاپی آو بنوشی)</vt:lpstr>
      <vt:lpstr>نکاتی برای غلبه بر گرما ده تابستان امسال آرام باشین</vt:lpstr>
      <vt:lpstr>نکاتی برای غلبه بر گرما ده تابستان امسال دیگران را وررسی کنی</vt:lpstr>
      <vt:lpstr>نکاتی برای غلبه بر گرما ده تابستان امسال ماشین های داغ میتانند کشنده باشن</vt:lpstr>
      <vt:lpstr>نکاتی برای غلبه بر گرما ده تابستان امسال مراقب آو باشی</vt:lpstr>
      <vt:lpstr>‎ ‎به یاد داشته باشی تابستان امسال با گرمای شدید پیروز شوی:</vt:lpstr>
      <vt:lpstr>نقش خود را بازی کنی تابستان هوشمند داشته باشی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Lenaghan, Andrea</dc:creator>
  <cp:lastModifiedBy>Lenaghan, Andrea</cp:lastModifiedBy>
  <cp:revision>34</cp:revision>
  <dcterms:created xsi:type="dcterms:W3CDTF">2020-12-08T22:07:11Z</dcterms:created>
  <dcterms:modified xsi:type="dcterms:W3CDTF">2021-10-18T03:41:06Z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</Properties>
</file>