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7023100"/>
  <p:notesSz cx="9144000" cy="7023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  <p:embeddedFont>
      <p:font typeface="Montserrat Medium" panose="00000600000000000000" pitchFamily="2" charset="0"/>
      <p:regular r:id="rId29"/>
      <p: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/>
    <p:restoredTop sz="94710"/>
  </p:normalViewPr>
  <p:slideViewPr>
    <p:cSldViewPr snapToGrid="0">
      <p:cViewPr varScale="1">
        <p:scale>
          <a:sx n="105" d="100"/>
          <a:sy n="105" d="100"/>
        </p:scale>
        <p:origin x="199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ustomXml" Target="../customXml/item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Play your part</a:t>
            </a:r>
            <a:endParaRPr sz="44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 summer smart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Whether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you’re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in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the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sun,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by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the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water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or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on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the 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road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this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summer,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stay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cool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and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stay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safe.</a:t>
            </a:r>
            <a:endParaRPr lang="en-AU" sz="180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1550" b="1" spc="10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sz="1550" b="1" spc="10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7874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Tips for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beating the heat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Hot cars can kill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Never leave kids, older people or pets in a parked  car – the temperature can double in minutes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 child’s body temperature rises three to five  times faster than an adults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Even on a mild day, the temperature inside a  parked car can be 20 to 30 degrees hotter than  the temperature outside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52338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312803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Tips for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beating the heat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Take care around water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Supervise children and keep an eye on  friends when swimming and near water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Know the conditions and know your limits</a:t>
            </a:r>
            <a:r>
              <a:rPr lang="en-AU"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Swim between the flags at the beach</a:t>
            </a:r>
            <a:endParaRPr sz="1600" spc="-20" dirty="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Know the risks around water and never  swim alone</a:t>
            </a:r>
            <a:endParaRPr sz="16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Remember 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 the heat  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 by:</a:t>
            </a:r>
            <a:endParaRPr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214772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staying hydrated and drinking plenty of water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keep cool and protect yourself form the sun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check in on others that may need your help</a:t>
            </a:r>
            <a:endParaRPr sz="16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never leave kids, older people or pets in a parked car </a:t>
            </a:r>
            <a:endParaRPr lang="en-AU" sz="16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take care around water</a:t>
            </a:r>
            <a:endParaRPr sz="16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If you are feeling unwell, call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 on 1300 60 60 24</a:t>
            </a:r>
            <a:r>
              <a:rPr sz="1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or see your doctor or local  pharmacist. For more information on staying safe in the heat, visit </a:t>
            </a:r>
            <a:r>
              <a:rPr sz="1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Heatstroke is a life-threatening emergency</a:t>
            </a:r>
            <a:endParaRPr sz="1600" b="1" spc="-20" dirty="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If you or someone else is experiencing seizures, confusion or stroke-like symptoms,  collapsing or is unconscious, contact Triple Zero (000) immediately.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7237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386376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Thank you </a:t>
            </a:r>
            <a:r>
              <a:rPr sz="2100" dirty="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from </a:t>
            </a:r>
            <a:r>
              <a:rPr sz="2100" b="1" spc="10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sz="2100" b="1" spc="-28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</a:t>
            </a:r>
            <a:endParaRPr sz="210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b="1" spc="-20" dirty="0">
                <a:latin typeface="Montserrat" panose="02000505000000020004" pitchFamily="2" charset="77"/>
              </a:rPr>
              <a:t>Play your part</a:t>
            </a:r>
          </a:p>
          <a:p>
            <a:pPr marL="96520">
              <a:lnSpc>
                <a:spcPts val="3240"/>
              </a:lnSpc>
            </a:pPr>
            <a:r>
              <a:rPr b="1" spc="-20" dirty="0">
                <a:latin typeface="Montserrat" panose="02000505000000020004" pitchFamily="2" charset="77"/>
                <a:cs typeface="Arial"/>
              </a:rPr>
              <a:t>Be summer smart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Heat related illness</a:t>
            </a:r>
            <a:endParaRPr sz="35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Heat </a:t>
            </a:r>
            <a:r>
              <a:rPr sz="1600" b="1" spc="65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can 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cause: </a:t>
            </a:r>
            <a:endParaRPr lang="en-AU" sz="1600" b="1" dirty="0">
              <a:solidFill>
                <a:srgbClr val="004386"/>
              </a:solidFill>
              <a:latin typeface="Montserrat" panose="02000505000000020004" pitchFamily="2" charset="77"/>
              <a:cs typeface="Arial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Heat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cramps</a:t>
            </a:r>
            <a:endParaRPr lang="en-AU" sz="1600" spc="-45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Heat</a:t>
            </a:r>
            <a:r>
              <a:rPr lang="en-AU" sz="1600" spc="-1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exhaustion</a:t>
            </a:r>
            <a:endParaRPr sz="160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This can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lead to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the</a:t>
            </a:r>
            <a:r>
              <a:rPr sz="1600" spc="-27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life-threatening 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condition 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–</a:t>
            </a:r>
            <a:r>
              <a:rPr sz="1600" spc="-1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heatstroke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sz="1600" b="1" dirty="0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Heat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can also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worsen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the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condition of 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someone</a:t>
            </a:r>
            <a:r>
              <a:rPr sz="1600" spc="-9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who</a:t>
            </a:r>
            <a:r>
              <a:rPr sz="1600" spc="-8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already</a:t>
            </a:r>
            <a:r>
              <a:rPr sz="1600" spc="-9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has</a:t>
            </a:r>
            <a:r>
              <a:rPr sz="1600" spc="-8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</a:t>
            </a:r>
            <a:r>
              <a:rPr sz="1600" spc="-9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medical</a:t>
            </a:r>
            <a:r>
              <a:rPr sz="1600" spc="-8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issue 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such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as </a:t>
            </a:r>
            <a:r>
              <a:rPr sz="1600" spc="-3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heart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disease </a:t>
            </a:r>
            <a:r>
              <a:rPr sz="16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or</a:t>
            </a:r>
            <a:r>
              <a:rPr sz="1600" spc="-28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diabetes.</a:t>
            </a:r>
            <a:endParaRPr sz="1600" dirty="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of</a:t>
            </a:r>
            <a:r>
              <a:rPr sz="1600" b="1" spc="-1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cases</a:t>
            </a:r>
            <a:endParaRPr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sz="38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Heatstroke</a:t>
            </a:r>
            <a:r>
              <a:rPr sz="1600" b="1" spc="-12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is</a:t>
            </a:r>
            <a:r>
              <a:rPr lang="en-AU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fatal</a:t>
            </a:r>
            <a:r>
              <a:rPr lang="en-AU" sz="1600" b="1" spc="-9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7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in</a:t>
            </a:r>
            <a:r>
              <a:rPr lang="en-AU" sz="1600" b="1" spc="-8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1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up</a:t>
            </a:r>
            <a:r>
              <a:rPr lang="en-AU" sz="1600" b="1" spc="-8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0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to</a:t>
            </a:r>
            <a:endParaRPr lang="en-AU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What to do: 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Call Triple Zero (000) immediately  and follow the advice of the calltaker.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What to do: 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Lie down in a cool area. If not  vomiting, drink water.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Call NURSE-ON-CALL 1300 60 60 24.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Dizziness &amp; headache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Pale complexion &amp; sweating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Rapid heart rate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Nausea &amp; vomiting  Fainting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Muscle cramps  &amp; weakness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Heatstroke is a life-threatening  emergency, call Triple Zero (000).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Rapid strong pulse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Unconsciousness</a:t>
            </a:r>
            <a:endParaRPr sz="1200" spc="-2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Stroke-like symptoms or collapsing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Seizure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HEAT EXHAUSTION</a:t>
            </a:r>
            <a:endParaRPr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HEAT STROKE</a:t>
            </a:r>
            <a:endParaRPr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OR</a:t>
            </a:r>
            <a:endParaRPr sz="1450" b="1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Sweating stops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Confused &amp; delirious mental state</a:t>
            </a:r>
            <a:endParaRPr lang="en-AU"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2EED5DC-A2AF-4E4E-B439-3B7E92FF9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8"/>
            <a:ext cx="9144000" cy="70104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2983" y="2439151"/>
            <a:ext cx="4743893" cy="31470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Always give snakes a wide berth and allow  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them the opportunity to flee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All snake bites should be considered a 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medical emergency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b="1" spc="-3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Most</a:t>
            </a: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(but not all) Victorian snakes are venomous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Do not attempt to catch or kill a snake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Bite marks may not be obvious – seek help immediately if you suspect you have been bitten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47462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21775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8621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534631"/>
            <a:ext cx="347266" cy="308681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41EA4252-F6A8-C246-829B-2784541125DE}"/>
              </a:ext>
            </a:extLst>
          </p:cNvPr>
          <p:cNvSpPr txBox="1">
            <a:spLocks/>
          </p:cNvSpPr>
          <p:nvPr/>
        </p:nvSpPr>
        <p:spPr>
          <a:xfrm>
            <a:off x="702000" y="1333810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3500" b="1" kern="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About snakes</a:t>
            </a:r>
            <a:endParaRPr lang="en-AU" sz="3500" b="1" kern="0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174E27FB-5870-6645-826C-8D2520F4D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5050291"/>
            <a:ext cx="347266" cy="3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32A977D-5DD2-DE4D-8228-2C8615F1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2983" y="2439151"/>
            <a:ext cx="4743893" cy="392158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DRSABCD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Call 000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Keep patient still 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and reassure them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Apply a pressure 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immobilisation bandage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Splint the limb to 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prevent movement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  <a:spcAft>
                <a:spcPts val="1800"/>
              </a:spcAft>
            </a:pP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Wait with the patient </a:t>
            </a:r>
            <a:b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</a:b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until help arrives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47462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002598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514517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272418"/>
            <a:ext cx="347266" cy="308681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41EA4252-F6A8-C246-829B-2784541125DE}"/>
              </a:ext>
            </a:extLst>
          </p:cNvPr>
          <p:cNvSpPr txBox="1">
            <a:spLocks/>
          </p:cNvSpPr>
          <p:nvPr/>
        </p:nvSpPr>
        <p:spPr>
          <a:xfrm>
            <a:off x="702000" y="1333814"/>
            <a:ext cx="61560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3500" b="1" kern="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Snake bite management</a:t>
            </a:r>
            <a:endParaRPr lang="en-AU" sz="3500" b="1" kern="0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174E27FB-5870-6645-826C-8D2520F4D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5030119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E2F3F93-706F-2E49-B769-D2A144846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804995"/>
            <a:ext cx="347266" cy="308681"/>
          </a:xfrm>
          <a:prstGeom prst="rect">
            <a:avLst/>
          </a:prstGeom>
        </p:spPr>
      </p:pic>
      <p:sp>
        <p:nvSpPr>
          <p:cNvPr id="25" name="object 3">
            <a:extLst>
              <a:ext uri="{FF2B5EF4-FFF2-40B4-BE49-F238E27FC236}">
                <a16:creationId xmlns:a16="http://schemas.microsoft.com/office/drawing/2014/main" id="{B28EB80C-6646-5C48-86C7-4B270ABA13F3}"/>
              </a:ext>
            </a:extLst>
          </p:cNvPr>
          <p:cNvSpPr/>
          <p:nvPr/>
        </p:nvSpPr>
        <p:spPr>
          <a:xfrm>
            <a:off x="4669603" y="3702050"/>
            <a:ext cx="1693097" cy="318621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AC349EFC-36E7-7344-B023-E7DB29C26ECC}"/>
              </a:ext>
            </a:extLst>
          </p:cNvPr>
          <p:cNvSpPr txBox="1">
            <a:spLocks/>
          </p:cNvSpPr>
          <p:nvPr/>
        </p:nvSpPr>
        <p:spPr>
          <a:xfrm>
            <a:off x="4951618" y="3759076"/>
            <a:ext cx="150259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1150" kern="0" spc="-20" dirty="0">
                <a:latin typeface="Montserrat Medium" panose="02000505000000020004" pitchFamily="2" charset="77"/>
                <a:cs typeface="Arial"/>
              </a:rPr>
              <a:t>Wash the bite site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FBA38B-D6B2-9349-942A-EEDA4FD3EED2}"/>
              </a:ext>
            </a:extLst>
          </p:cNvPr>
          <p:cNvCxnSpPr>
            <a:cxnSpLocks/>
          </p:cNvCxnSpPr>
          <p:nvPr/>
        </p:nvCxnSpPr>
        <p:spPr>
          <a:xfrm>
            <a:off x="4767455" y="3786879"/>
            <a:ext cx="116850" cy="142134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FC2E25-A929-064A-9619-6FDDB05DF9E5}"/>
              </a:ext>
            </a:extLst>
          </p:cNvPr>
          <p:cNvCxnSpPr>
            <a:cxnSpLocks/>
          </p:cNvCxnSpPr>
          <p:nvPr/>
        </p:nvCxnSpPr>
        <p:spPr>
          <a:xfrm flipH="1">
            <a:off x="4769105" y="3788613"/>
            <a:ext cx="115200" cy="14040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3">
            <a:extLst>
              <a:ext uri="{FF2B5EF4-FFF2-40B4-BE49-F238E27FC236}">
                <a16:creationId xmlns:a16="http://schemas.microsoft.com/office/drawing/2014/main" id="{6AC3C9E3-B6DA-064A-BB92-BA8A86D4FE65}"/>
              </a:ext>
            </a:extLst>
          </p:cNvPr>
          <p:cNvSpPr/>
          <p:nvPr/>
        </p:nvSpPr>
        <p:spPr>
          <a:xfrm>
            <a:off x="4152263" y="4654728"/>
            <a:ext cx="1728000" cy="318621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F3F566FC-DC7D-904B-80A3-EFEBFB54F30B}"/>
              </a:ext>
            </a:extLst>
          </p:cNvPr>
          <p:cNvSpPr txBox="1">
            <a:spLocks/>
          </p:cNvSpPr>
          <p:nvPr/>
        </p:nvSpPr>
        <p:spPr>
          <a:xfrm>
            <a:off x="4434279" y="4711754"/>
            <a:ext cx="150259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1150" kern="0" spc="-20" dirty="0">
                <a:latin typeface="Montserrat Medium" panose="02000505000000020004" pitchFamily="2" charset="77"/>
                <a:cs typeface="Arial"/>
              </a:rPr>
              <a:t>Apply a tourniquet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8F1E6D-34AC-924B-8099-471201B662F7}"/>
              </a:ext>
            </a:extLst>
          </p:cNvPr>
          <p:cNvCxnSpPr>
            <a:cxnSpLocks/>
          </p:cNvCxnSpPr>
          <p:nvPr/>
        </p:nvCxnSpPr>
        <p:spPr>
          <a:xfrm>
            <a:off x="4250116" y="4739557"/>
            <a:ext cx="116850" cy="142134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1BDEBF-5076-AA41-A76D-54A6457BB437}"/>
              </a:ext>
            </a:extLst>
          </p:cNvPr>
          <p:cNvCxnSpPr>
            <a:cxnSpLocks/>
          </p:cNvCxnSpPr>
          <p:nvPr/>
        </p:nvCxnSpPr>
        <p:spPr>
          <a:xfrm flipH="1">
            <a:off x="4251766" y="4741291"/>
            <a:ext cx="115200" cy="14040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3">
            <a:extLst>
              <a:ext uri="{FF2B5EF4-FFF2-40B4-BE49-F238E27FC236}">
                <a16:creationId xmlns:a16="http://schemas.microsoft.com/office/drawing/2014/main" id="{6F46BEAF-0B06-3349-ABAB-D56E6C5BEF11}"/>
              </a:ext>
            </a:extLst>
          </p:cNvPr>
          <p:cNvSpPr/>
          <p:nvPr/>
        </p:nvSpPr>
        <p:spPr>
          <a:xfrm>
            <a:off x="6029943" y="3206208"/>
            <a:ext cx="1502598" cy="318621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1F8C9F67-7764-A047-8838-5E1EA7797B7D}"/>
              </a:ext>
            </a:extLst>
          </p:cNvPr>
          <p:cNvSpPr txBox="1">
            <a:spLocks/>
          </p:cNvSpPr>
          <p:nvPr/>
        </p:nvSpPr>
        <p:spPr>
          <a:xfrm>
            <a:off x="6311957" y="3263234"/>
            <a:ext cx="1502597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1150" kern="0" spc="-20" dirty="0">
                <a:latin typeface="Montserrat Medium" panose="02000505000000020004" pitchFamily="2" charset="77"/>
                <a:cs typeface="Arial"/>
              </a:rPr>
              <a:t>Cut the bite site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B2B674-C34B-DD4D-882D-5FC1A5D72230}"/>
              </a:ext>
            </a:extLst>
          </p:cNvPr>
          <p:cNvCxnSpPr>
            <a:cxnSpLocks/>
          </p:cNvCxnSpPr>
          <p:nvPr/>
        </p:nvCxnSpPr>
        <p:spPr>
          <a:xfrm>
            <a:off x="6127794" y="3291037"/>
            <a:ext cx="116850" cy="142134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1CC10A-6525-084A-AD61-E7EF6A834DE9}"/>
              </a:ext>
            </a:extLst>
          </p:cNvPr>
          <p:cNvCxnSpPr>
            <a:cxnSpLocks/>
          </p:cNvCxnSpPr>
          <p:nvPr/>
        </p:nvCxnSpPr>
        <p:spPr>
          <a:xfrm flipH="1">
            <a:off x="6129444" y="3292771"/>
            <a:ext cx="115200" cy="14040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3">
            <a:extLst>
              <a:ext uri="{FF2B5EF4-FFF2-40B4-BE49-F238E27FC236}">
                <a16:creationId xmlns:a16="http://schemas.microsoft.com/office/drawing/2014/main" id="{84ECEA41-DE81-6F48-B5B8-628DFA292895}"/>
              </a:ext>
            </a:extLst>
          </p:cNvPr>
          <p:cNvSpPr/>
          <p:nvPr/>
        </p:nvSpPr>
        <p:spPr>
          <a:xfrm>
            <a:off x="6736508" y="3702050"/>
            <a:ext cx="2340000" cy="479891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">
            <a:extLst>
              <a:ext uri="{FF2B5EF4-FFF2-40B4-BE49-F238E27FC236}">
                <a16:creationId xmlns:a16="http://schemas.microsoft.com/office/drawing/2014/main" id="{384C316E-E464-B44E-AE3A-0F8C09144C25}"/>
              </a:ext>
            </a:extLst>
          </p:cNvPr>
          <p:cNvSpPr txBox="1">
            <a:spLocks/>
          </p:cNvSpPr>
          <p:nvPr/>
        </p:nvSpPr>
        <p:spPr>
          <a:xfrm>
            <a:off x="7018523" y="3759076"/>
            <a:ext cx="1952830" cy="3693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1150" kern="0" spc="-20" dirty="0">
                <a:latin typeface="Montserrat Medium" panose="02000505000000020004" pitchFamily="2" charset="77"/>
                <a:cs typeface="Arial"/>
              </a:rPr>
              <a:t>Remove the bandage, even if the patient feels well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904604-5CC0-0743-97F2-448E72E0D50B}"/>
              </a:ext>
            </a:extLst>
          </p:cNvPr>
          <p:cNvCxnSpPr>
            <a:cxnSpLocks/>
          </p:cNvCxnSpPr>
          <p:nvPr/>
        </p:nvCxnSpPr>
        <p:spPr>
          <a:xfrm>
            <a:off x="6834360" y="3850822"/>
            <a:ext cx="116850" cy="142134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6A1CDE-8856-4141-A206-86E0E45695D2}"/>
              </a:ext>
            </a:extLst>
          </p:cNvPr>
          <p:cNvCxnSpPr>
            <a:cxnSpLocks/>
          </p:cNvCxnSpPr>
          <p:nvPr/>
        </p:nvCxnSpPr>
        <p:spPr>
          <a:xfrm flipH="1">
            <a:off x="6836010" y="3852556"/>
            <a:ext cx="115200" cy="14040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ject 3">
            <a:extLst>
              <a:ext uri="{FF2B5EF4-FFF2-40B4-BE49-F238E27FC236}">
                <a16:creationId xmlns:a16="http://schemas.microsoft.com/office/drawing/2014/main" id="{99586DC9-A7A5-F04E-9CC9-1E83CE61A080}"/>
              </a:ext>
            </a:extLst>
          </p:cNvPr>
          <p:cNvSpPr/>
          <p:nvPr/>
        </p:nvSpPr>
        <p:spPr>
          <a:xfrm>
            <a:off x="4289986" y="2132688"/>
            <a:ext cx="1954658" cy="495986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DDE1F384-E7DF-5440-87C9-EA801978ABFF}"/>
              </a:ext>
            </a:extLst>
          </p:cNvPr>
          <p:cNvSpPr txBox="1">
            <a:spLocks/>
          </p:cNvSpPr>
          <p:nvPr/>
        </p:nvSpPr>
        <p:spPr>
          <a:xfrm>
            <a:off x="4747562" y="2216417"/>
            <a:ext cx="1502597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AU" sz="2200" b="1" kern="0" spc="-20" dirty="0">
                <a:latin typeface="Montserrat" panose="02000505000000020004" pitchFamily="2" charset="77"/>
                <a:cs typeface="Arial"/>
              </a:rPr>
              <a:t>DO NOT!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2850E2-2C15-9C42-A17A-21016A201F83}"/>
              </a:ext>
            </a:extLst>
          </p:cNvPr>
          <p:cNvCxnSpPr>
            <a:cxnSpLocks/>
          </p:cNvCxnSpPr>
          <p:nvPr/>
        </p:nvCxnSpPr>
        <p:spPr>
          <a:xfrm>
            <a:off x="4453925" y="2264765"/>
            <a:ext cx="181143" cy="257104"/>
          </a:xfrm>
          <a:prstGeom prst="line">
            <a:avLst/>
          </a:prstGeom>
          <a:ln w="889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A40F293-E0C1-7841-9D85-B40186416A64}"/>
              </a:ext>
            </a:extLst>
          </p:cNvPr>
          <p:cNvCxnSpPr>
            <a:cxnSpLocks/>
          </p:cNvCxnSpPr>
          <p:nvPr/>
        </p:nvCxnSpPr>
        <p:spPr>
          <a:xfrm flipH="1">
            <a:off x="4440258" y="2266499"/>
            <a:ext cx="194458" cy="255370"/>
          </a:xfrm>
          <a:prstGeom prst="line">
            <a:avLst/>
          </a:prstGeom>
          <a:ln w="889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 dirty="0">
                <a:latin typeface="Montserrat" panose="02000505000000020004" pitchFamily="2" charset="77"/>
                <a:cs typeface="Arial"/>
              </a:rPr>
              <a:t>Tips for beating  the heat this  summer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Tips for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beating the heat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Stay hydrated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Drink water regularly throughout the day,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even if you don’t feel thirsty. Check the colour of  your wee – if it’s pale you’re drinking enough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Have a water bottle with you if you go outside  Drink alcohol responsibly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If your doctor normally limits your fluids, check how  much you should drink during hot weather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807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14654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4979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Tips for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beating the heat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Keep cool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Use air conditioning and fans if possible.  Protect yourself from the sun by wearing a hat</a:t>
            </a: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and sunscreen. Avoid going out during the</a:t>
            </a: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hottest part of the day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Use wet towels, put your feet in cool water</a:t>
            </a: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and take cool (not cold) showers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Avoid intense activity like exercise, renovating</a:t>
            </a:r>
            <a:r>
              <a:rPr lang="en-AU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and gardening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69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99675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092533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Tips for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beating the heat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this summer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Check in on others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Keep an eye on older people, those living alone,  children and people with a medical condition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Call or visit them at least once on any extreme  heat day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Encourage them to drink plenty of water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If you observe symptoms of heat-related illness,  seek medical help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45688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26292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8305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D10EFE803E04DADB3234D3D8B6DF7" ma:contentTypeVersion="1" ma:contentTypeDescription="Create a new document." ma:contentTypeScope="" ma:versionID="45cde93475ed1187352379cd188560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91962F-5998-43F0-B6FD-5461B13E542A}"/>
</file>

<file path=customXml/itemProps2.xml><?xml version="1.0" encoding="utf-8"?>
<ds:datastoreItem xmlns:ds="http://schemas.openxmlformats.org/officeDocument/2006/customXml" ds:itemID="{7D028A91-E6E1-4CAE-AEFA-63B205FBF2D3}"/>
</file>

<file path=customXml/itemProps3.xml><?xml version="1.0" encoding="utf-8"?>
<ds:datastoreItem xmlns:ds="http://schemas.openxmlformats.org/officeDocument/2006/customXml" ds:itemID="{EDF98917-E313-419B-AD15-B30A74470F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744</Words>
  <Application>Microsoft Office PowerPoint</Application>
  <PresentationFormat>Custom</PresentationFormat>
  <Paragraphs>105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ExtraBold</vt:lpstr>
      <vt:lpstr>Montserrat SemiBold</vt:lpstr>
      <vt:lpstr>Montserrat Light</vt:lpstr>
      <vt:lpstr>Calibri</vt:lpstr>
      <vt:lpstr>Montserrat</vt:lpstr>
      <vt:lpstr>Montserrat Medium</vt:lpstr>
      <vt:lpstr>Office Theme</vt:lpstr>
      <vt:lpstr>PowerPoint Presentation</vt:lpstr>
      <vt:lpstr>Heat related illness</vt:lpstr>
      <vt:lpstr>HEAT EXHAUSTION</vt:lpstr>
      <vt:lpstr>PowerPoint Presentation</vt:lpstr>
      <vt:lpstr>PowerPoint Presentation</vt:lpstr>
      <vt:lpstr>Tips for beating  the heat this  summer</vt:lpstr>
      <vt:lpstr>Tips for beating the heat this summer Stay hydrated</vt:lpstr>
      <vt:lpstr>Tips for beating the heat this summer Keep cool</vt:lpstr>
      <vt:lpstr>Tips for beating the heat this summer Check in on others</vt:lpstr>
      <vt:lpstr>Tips for beating the heat this summer Hot cars can kill</vt:lpstr>
      <vt:lpstr>Tips for beating the heat this summer Take care around water</vt:lpstr>
      <vt:lpstr>Remember beat the heat  this summer by:</vt:lpstr>
      <vt:lpstr>Play your part Be summer smart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Lenaghan, Andrea</cp:lastModifiedBy>
  <cp:revision>34</cp:revision>
  <dcterms:created xsi:type="dcterms:W3CDTF">2020-12-08T22:07:11Z</dcterms:created>
  <dcterms:modified xsi:type="dcterms:W3CDTF">2022-11-14T23:41:57Z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0x0101009EAD10EFE803E04DADB3234D3D8B6DF7</vt:lpwstr>
  </property>
</Properties>
</file>