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7023100"/>
  <p:notesSz cx="9144000" cy="70231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italic r:id="rId26"/>
      <p:boldItalic r:id="rId27"/>
    </p:embeddedFont>
    <p:embeddedFont>
      <p:font typeface="Montserrat Light" panose="00000400000000000000" pitchFamily="2" charset="0"/>
      <p:regular r:id="rId28"/>
      <p: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8CAC0-25EC-42E4-85DA-BF02F089C0C8}" v="2" dt="2023-12-08T05:28:04.6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5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zh-TW"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zh-TW" b="0" i="0">
                <a:solidFill>
                  <a:schemeClr val="tx1"/>
                </a:solidFill>
                <a:ea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zh-TW">
                <a:solidFill>
                  <a:schemeClr val="tx1">
                    <a:tint val="75000"/>
                  </a:schemeClr>
                </a:solidFill>
                <a:ea typeface="PMingLiU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zh-TW">
                <a:solidFill>
                  <a:schemeClr val="tx1">
                    <a:tint val="75000"/>
                  </a:schemeClr>
                </a:solidFill>
                <a:ea typeface="PMingLiU"/>
              </a:defRPr>
            </a:lvl1pPr>
          </a:lstStyle>
          <a:p>
            <a:fld id="{1D8BD707-D9CF-40AE-B4C6-C98DA3205C09}" type="datetimeFigureOut">
              <a:rPr lang="ca-ES" altLang="zh-TW">
                <a:ea typeface="PMingLiU"/>
              </a:rPr>
              <a:t>8/12/2023</a:t>
            </a:fld>
            <a:endParaRPr lang="zh-TW">
              <a:ea typeface="PMingLiU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lang="zh-TW">
                <a:solidFill>
                  <a:schemeClr val="tx1">
                    <a:tint val="75000"/>
                  </a:schemeClr>
                </a:solidFill>
                <a:ea typeface="PMingLiU"/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lang="zh-TW">
          <a:latin typeface="+mj-lt"/>
          <a:ea typeface="PMingLiU"/>
          <a:cs typeface="+mj-cs"/>
        </a:defRPr>
      </a:lvl1pPr>
    </p:titleStyle>
    <p:bodyStyle>
      <a:lvl1pPr marL="0">
        <a:defRPr lang="zh-TW">
          <a:latin typeface="+mn-lt"/>
          <a:ea typeface="PMingLiU"/>
          <a:cs typeface="+mn-cs"/>
        </a:defRPr>
      </a:lvl1pPr>
      <a:lvl2pPr marL="457200">
        <a:defRPr lang="zh-TW">
          <a:latin typeface="+mn-lt"/>
          <a:ea typeface="PMingLiU"/>
          <a:cs typeface="+mn-cs"/>
        </a:defRPr>
      </a:lvl2pPr>
      <a:lvl3pPr marL="914400">
        <a:defRPr lang="zh-TW">
          <a:latin typeface="+mn-lt"/>
          <a:ea typeface="PMingLiU"/>
          <a:cs typeface="+mn-cs"/>
        </a:defRPr>
      </a:lvl3pPr>
      <a:lvl4pPr marL="1371600">
        <a:defRPr lang="zh-TW">
          <a:latin typeface="+mn-lt"/>
          <a:ea typeface="PMingLiU"/>
          <a:cs typeface="+mn-cs"/>
        </a:defRPr>
      </a:lvl4pPr>
      <a:lvl5pPr marL="1828800">
        <a:defRPr lang="zh-TW">
          <a:latin typeface="+mn-lt"/>
          <a:ea typeface="PMingLiU"/>
          <a:cs typeface="+mn-cs"/>
        </a:defRPr>
      </a:lvl5pPr>
      <a:lvl6pPr marL="2286000">
        <a:defRPr lang="zh-TW">
          <a:latin typeface="+mn-lt"/>
          <a:ea typeface="PMingLiU"/>
          <a:cs typeface="+mn-cs"/>
        </a:defRPr>
      </a:lvl6pPr>
      <a:lvl7pPr marL="2743200">
        <a:defRPr lang="zh-TW">
          <a:latin typeface="+mn-lt"/>
          <a:ea typeface="PMingLiU"/>
          <a:cs typeface="+mn-cs"/>
        </a:defRPr>
      </a:lvl7pPr>
      <a:lvl8pPr marL="3200400">
        <a:defRPr lang="zh-TW">
          <a:latin typeface="+mn-lt"/>
          <a:ea typeface="PMingLiU"/>
          <a:cs typeface="+mn-cs"/>
        </a:defRPr>
      </a:lvl8pPr>
      <a:lvl9pPr marL="3657600">
        <a:defRPr lang="zh-TW">
          <a:latin typeface="+mn-lt"/>
          <a:ea typeface="PMingLiU"/>
          <a:cs typeface="+mn-cs"/>
        </a:defRPr>
      </a:lvl9pPr>
    </p:bodyStyle>
    <p:otherStyle>
      <a:lvl1pPr marL="0">
        <a:defRPr lang="zh-TW">
          <a:latin typeface="+mn-lt"/>
          <a:ea typeface="PMingLiU"/>
          <a:cs typeface="+mn-cs"/>
        </a:defRPr>
      </a:lvl1pPr>
      <a:lvl2pPr marL="457200">
        <a:defRPr lang="zh-TW">
          <a:latin typeface="+mn-lt"/>
          <a:ea typeface="PMingLiU"/>
          <a:cs typeface="+mn-cs"/>
        </a:defRPr>
      </a:lvl2pPr>
      <a:lvl3pPr marL="914400">
        <a:defRPr lang="zh-TW">
          <a:latin typeface="+mn-lt"/>
          <a:ea typeface="PMingLiU"/>
          <a:cs typeface="+mn-cs"/>
        </a:defRPr>
      </a:lvl3pPr>
      <a:lvl4pPr marL="1371600">
        <a:defRPr lang="zh-TW">
          <a:latin typeface="+mn-lt"/>
          <a:ea typeface="PMingLiU"/>
          <a:cs typeface="+mn-cs"/>
        </a:defRPr>
      </a:lvl4pPr>
      <a:lvl5pPr marL="1828800">
        <a:defRPr lang="zh-TW">
          <a:latin typeface="+mn-lt"/>
          <a:ea typeface="PMingLiU"/>
          <a:cs typeface="+mn-cs"/>
        </a:defRPr>
      </a:lvl5pPr>
      <a:lvl6pPr marL="2286000">
        <a:defRPr lang="zh-TW">
          <a:latin typeface="+mn-lt"/>
          <a:ea typeface="PMingLiU"/>
          <a:cs typeface="+mn-cs"/>
        </a:defRPr>
      </a:lvl6pPr>
      <a:lvl7pPr marL="2743200">
        <a:defRPr lang="zh-TW">
          <a:latin typeface="+mn-lt"/>
          <a:ea typeface="PMingLiU"/>
          <a:cs typeface="+mn-cs"/>
        </a:defRPr>
      </a:lvl7pPr>
      <a:lvl8pPr marL="3200400">
        <a:defRPr lang="zh-TW">
          <a:latin typeface="+mn-lt"/>
          <a:ea typeface="PMingLiU"/>
          <a:cs typeface="+mn-cs"/>
        </a:defRPr>
      </a:lvl8pPr>
      <a:lvl9pPr marL="3657600">
        <a:defRPr lang="zh-TW">
          <a:latin typeface="+mn-lt"/>
          <a:ea typeface="PMingLiU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715787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lang="zh-TW" sz="4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盡一份力</a:t>
            </a:r>
            <a:endParaRPr lang="zh-TW" sz="44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ts val="4940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夏天聰明照護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111750"/>
            <a:ext cx="529145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zh-TW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無論</a:t>
            </a:r>
            <a:r>
              <a:rPr lang="zh-TW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您</a:t>
            </a:r>
            <a:r>
              <a:rPr lang="zh-TW" sz="1800" spc="-2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在</a:t>
            </a:r>
            <a:r>
              <a:rPr lang="zh-TW" sz="1800" spc="-3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太陽底下、</a:t>
            </a:r>
            <a:r>
              <a:rPr lang="zh-TW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位於</a:t>
            </a:r>
            <a:r>
              <a:rPr lang="zh-TW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水域</a:t>
            </a:r>
            <a:r>
              <a:rPr lang="zh-TW" sz="1800" spc="-2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或是忙著</a:t>
            </a:r>
            <a:r>
              <a:rPr lang="zh-TW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趕路</a:t>
            </a:r>
            <a:r>
              <a:rPr lang="zh-TW" sz="1800" spc="-4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，</a:t>
            </a:r>
            <a:r>
              <a:rPr lang="zh-TW" sz="1800" spc="-3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今年</a:t>
            </a:r>
            <a:r>
              <a:rPr lang="zh-TW" sz="1800" spc="-4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夏天</a:t>
            </a:r>
            <a:r>
              <a:rPr lang="zh-TW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都該保持涼爽</a:t>
            </a:r>
            <a:r>
              <a:rPr lang="zh-TW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和</a:t>
            </a:r>
            <a:r>
              <a:rPr lang="zh-TW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安全。</a:t>
            </a:r>
            <a:endParaRPr lang="zh-TW" sz="180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zh-TW" sz="1900">
              <a:latin typeface="Montserrat"/>
              <a:cs typeface="Montserrat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lang="zh-TW" sz="1550" b="1" spc="10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#SUMMERDONERIGHT</a:t>
            </a:r>
            <a:endParaRPr lang="zh-TW" sz="1550" b="1" spc="10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210" y="1157027"/>
            <a:ext cx="4359275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lang="zh-TW" sz="27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27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想戰勝熱浪</a:t>
            </a:r>
            <a:r>
              <a:rPr lang="zh-TW" sz="27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就別忘了：</a:t>
            </a:r>
            <a:endParaRPr lang="zh-TW" sz="27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8716" y="2147727"/>
            <a:ext cx="4977130" cy="1958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保持充足水分並多飲水</a:t>
            </a:r>
            <a:endParaRPr lang="zh-TW" sz="1600" spc="-40"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保持涼爽，同時保護自己免受陽光曝曬 </a:t>
            </a: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關切可能需要您協助的他人</a:t>
            </a:r>
            <a:endParaRPr lang="zh-TW" sz="1600" spc="-4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切勿將孩童、老年人或寵物留在停妥的車中 </a:t>
            </a: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留意水域</a:t>
            </a:r>
            <a:endParaRPr lang="zh-TW" sz="1600" spc="-4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lang="zh-TW"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若感到不適，請致電 NURSE-ON-CALL </a:t>
            </a:r>
            <a:r>
              <a:rPr lang="zh-TW"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的電話號碼 1300 60 60 24</a:t>
            </a:r>
            <a:r>
              <a:rPr lang="zh-TW"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，或者去看醫生或到地方藥局。 想進一步瞭解如何在炙熱天氣中葆有安全，請前往</a:t>
            </a:r>
            <a:r>
              <a:rPr lang="zh-TW"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betterhealth.vic.gov.au</a:t>
            </a:r>
            <a:endParaRPr lang="zh-TW" sz="1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zh-TW" sz="16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中暑是危及性命的緊急狀況</a:t>
            </a:r>
            <a:endParaRPr lang="zh-TW" sz="1600" b="1" spc="-20">
              <a:latin typeface="Montserrat" panose="02000505000000020004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zh-TW" sz="1650" b="1" spc="-2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lang="zh-TW" sz="1400" b="1" spc="-2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若您或他人有抽搐、神智不清、類似中風的症狀、虛脫或失去意識，請立即撥打三零專線（000）。</a:t>
            </a:r>
            <a:endParaRPr lang="zh-TW" sz="1400" b="1" spc="-2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215227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60587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7" y="306640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7" y="3472377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4" y="3863768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2100" b="1" spc="10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Ambulance</a:t>
            </a:r>
            <a:r>
              <a:rPr lang="zh-TW" sz="2100" b="1" spc="-28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lang="zh-TW" sz="2100" b="1" spc="5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Victoria 感謝您</a:t>
            </a:r>
            <a:endParaRPr lang="zh-TW" sz="210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5288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lang="zh-TW" b="1" spc="-20">
                <a:latin typeface="Montserrat" panose="02000505000000020004" pitchFamily="2" charset="77"/>
                <a:ea typeface="PMingLiU"/>
              </a:rPr>
              <a:t>盡一份力</a:t>
            </a:r>
          </a:p>
          <a:p>
            <a:pPr marL="96520">
              <a:lnSpc>
                <a:spcPts val="3240"/>
              </a:lnSpc>
            </a:pPr>
            <a:r>
              <a:rPr lang="zh-TW" b="1" spc="-20">
                <a:latin typeface="Montserrat" panose="02000505000000020004" pitchFamily="2" charset="77"/>
                <a:cs typeface="Arial"/>
              </a:rPr>
              <a:t>夏天聰明照護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TW" sz="35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「熱」相關疾病</a:t>
            </a:r>
            <a:endParaRPr lang="zh-TW" sz="35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865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lang="zh-TW" sz="1600" b="1" spc="9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熱</a:t>
            </a:r>
            <a:r>
              <a:rPr lang="zh-TW" sz="1600" b="1" spc="65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可能</a:t>
            </a:r>
            <a:r>
              <a:rPr lang="zh-TW" sz="16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導致： 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熱</a:t>
            </a: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痙攣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熱</a:t>
            </a: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衰竭</a:t>
            </a:r>
            <a:endParaRPr lang="zh-TW" sz="160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這可能</a:t>
            </a: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導致</a:t>
            </a: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威脅生命</a:t>
            </a: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的情況發生</a:t>
            </a:r>
            <a:r>
              <a:rPr lang="zh-TW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–</a:t>
            </a:r>
            <a:r>
              <a:rPr lang="zh-TW" sz="1600" b="1" spc="5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中暑</a:t>
            </a:r>
            <a:r>
              <a:rPr lang="zh-TW" sz="1600" b="1" spc="5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。</a:t>
            </a:r>
            <a:endParaRPr lang="zh-TW" sz="1600" b="1">
              <a:latin typeface="Montserrat" panose="02000505000000020004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若本身已患有心臟病或糖尿病等疾病，「過熱」可能使得當事者的健康情況惡化。</a:t>
            </a:r>
            <a:endParaRPr lang="zh-TW" sz="1600">
              <a:latin typeface="Montserrat Light" pitchFamily="2" charset="77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0232" y="5255607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sz="1600" b="1" spc="8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的</a:t>
            </a:r>
            <a:r>
              <a:rPr lang="zh-TW" sz="1600" b="1" spc="15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比例</a:t>
            </a:r>
            <a:endParaRPr lang="zh-TW" sz="1600" b="1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sz="3800" b="1" spc="22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  <a:endParaRPr lang="zh-TW" sz="3800" b="1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7132" y="4322771"/>
            <a:ext cx="15510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TW" sz="1600" b="1" spc="8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中暑</a:t>
            </a:r>
            <a:r>
              <a:rPr lang="zh-TW" sz="1600" b="1" spc="-2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致命的機率高達</a:t>
            </a:r>
            <a:endParaRPr lang="zh-TW" sz="1600" b="1">
              <a:latin typeface="Montserrat ExtraBold" panose="02000505000000020004" pitchFamily="2" charset="77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3" y="313745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563328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zh-TW"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處理方式：</a:t>
            </a:r>
            <a:r>
              <a:rPr lang="zh-TW"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立即撥打三零專線（000），並遵循接聽專員的建議。</a:t>
            </a:r>
            <a:endParaRPr lang="zh-TW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484" y="6047995"/>
            <a:ext cx="4063404" cy="453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zh-TW" sz="12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處理方式：</a:t>
            </a:r>
            <a:r>
              <a:rPr lang="zh-TW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在涼爽的區域仰臥。 若無嘔吐症狀，適量飲水。</a:t>
            </a:r>
            <a:endParaRPr lang="zh-TW" sz="1200" b="1" spc="-20" dirty="0">
              <a:latin typeface="Montserrat SemiBold" panose="02000505000000020004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lang="zh-TW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致電 NURSE-ON-CALL 1300 60 60 24。</a:t>
            </a:r>
            <a:endParaRPr lang="zh-TW" sz="1200" b="1" spc="-20" dirty="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頭暈及頭痛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zh-TW" sz="17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面色蒼白及冒汗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心跳加快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噁心且嘔吐 暈倒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抽筋及體弱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lang="zh-TW" sz="1200" b="1" spc="-2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中暑是會危及生命的緊急情況，請撥打三零專線（000）。</a:t>
            </a:r>
            <a:endParaRPr lang="zh-TW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脈搏跳得又快又強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失去意識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</a:pPr>
            <a:endParaRPr lang="zh-TW" sz="1500" spc="-20">
              <a:latin typeface="Montserrat Light" pitchFamily="2" charset="77"/>
              <a:cs typeface="Montserrat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類似中風的症狀或倒地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抽搐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10371" y="902131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2200" b="1" spc="-2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熱衰竭</a:t>
            </a:r>
            <a:endParaRPr lang="zh-TW"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22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中暑</a:t>
            </a:r>
            <a:endParaRPr lang="zh-TW"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sz="1450" b="1" spc="1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或</a:t>
            </a:r>
            <a:endParaRPr lang="zh-TW" sz="145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不再出汗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神志不清及精神錯亂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2465" y="5635484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lang="zh-TW" sz="3600" b="1" spc="-20" dirty="0">
                <a:latin typeface="Montserrat" panose="02000505000000020004" pitchFamily="2" charset="77"/>
                <a:cs typeface="Arial"/>
              </a:rPr>
              <a:t>今夏戰勝熱浪的祕訣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4" y="4584559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67646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多補充水分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983" y="2587079"/>
            <a:ext cx="4190780" cy="30691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zh-TW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每天規律飲水，</a:t>
            </a:r>
            <a:endParaRPr lang="zh-TW" sz="1600" spc="-30" dirty="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lang="zh-TW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即使不感到口渴也要補充水分。 觀察尿液的顏色：如果顏色淺淺的，就代表您的飲水量充足</a:t>
            </a:r>
            <a:endParaRPr lang="ca-ES" altLang="zh-TW" sz="1600" spc="-3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endParaRPr lang="ca-ES" altLang="zh-TW" sz="1600" spc="-3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lang="zh-TW" altLang="ca-ES" sz="1600" spc="-30" dirty="0">
                <a:latin typeface="Montserrat Light" pitchFamily="2" charset="77"/>
                <a:cs typeface="Montserrat"/>
              </a:rPr>
              <a:t>外出時記得隨身攜帶水瓶</a:t>
            </a:r>
          </a:p>
          <a:p>
            <a:pPr marL="12700" marR="380365">
              <a:lnSpc>
                <a:spcPct val="114599"/>
              </a:lnSpc>
            </a:pPr>
            <a:endParaRPr lang="ca-ES" altLang="zh-TW" sz="1600" spc="-30" dirty="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lang="zh-TW" altLang="ca-ES" sz="1600" spc="-30" dirty="0">
                <a:latin typeface="Montserrat Light" pitchFamily="2" charset="77"/>
                <a:cs typeface="Montserrat"/>
              </a:rPr>
              <a:t>斟酌飲酒</a:t>
            </a:r>
            <a:endParaRPr lang="zh-TW"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lang="zh-TW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若醫生限制您的飲水量，請確認在炎熱的氣候中您該喝多少水</a:t>
            </a:r>
            <a:endParaRPr lang="zh-TW" sz="1600" spc="-30" dirty="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6" y="3985055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578868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6" y="5108479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21503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37177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保持涼爽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盡量使用冷氣和電風扇。  戴上帽子並擦上防曬霜，保護自己免受陽光曝曬。 在一天最熱的時段中盡量別外出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使用濕毛巾、將腳泡在冷水中並用冷水淋浴（別用太冰冷的水）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避免劇烈活動，例如，運動、裝修和園藝</a:t>
            </a:r>
            <a:endParaRPr lang="zh-TW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3697635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520646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-16563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5305425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關切他人狀況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留意老年人、獨居者、兒童和患有疾病的人之狀況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在極熱的天氣來襲時，至少致電或登門查看他們一次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zh-TW" sz="1850" spc="-3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鼓勵他們多飲水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若您發現對方有熱疾病相關的症狀，請尋求醫療協助</a:t>
            </a:r>
            <a:endParaRPr lang="zh-TW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224192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734709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212780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78741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車內太熱會致命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車子停妥後，勿將孩童、老年人或寵物留在車內，因為車內的溫度幾分鐘就會倍增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孩童的體溫升高速度是成年人的三到五倍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即使在天氣溫和的情況下，停放好的汽車內的溫度也可能比外面溫度高出 20 至 30 度</a:t>
            </a:r>
            <a:endParaRPr lang="zh-TW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05676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523383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093648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留意水域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游泳或靠近水域時，密切留意孩童和朋友的狀況</a:t>
            </a:r>
            <a:endParaRPr lang="zh-TW" sz="1600" spc="-2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瞭解當下情況和自己的極限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在海灘的安全範圍內游泳</a:t>
            </a:r>
            <a:endParaRPr lang="zh-TW" sz="1600" spc="-20">
              <a:latin typeface="Montserrat Light" pitchFamily="2" charset="77"/>
              <a:cs typeface="Montserrat"/>
            </a:endParaRP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瞭解水域周圍的危險，且勿獨自游泳</a:t>
            </a:r>
            <a:endParaRPr lang="zh-TW" sz="1600" spc="-20">
              <a:latin typeface="Montserrat Light" pitchFamily="2" charset="77"/>
              <a:cs typeface="Montserra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393507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900788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384698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root rId="e3801399-d9dc-479e-b7ad-5f47cb3fd462">
  <converter client="mstool1 (10.160.96.215)" created="Tue 11-May-2021 08:50:03-05:00" dstFile="9_Play_Your_Part__Be_Summer_Smar_PPT_english.xml" id="637563378039373352" parser="8114b4f2-88fd-4938-827c-bbb6c6c6c6d2" rcvFile="9_Play_Your_Part__Be_Summer_Smar_PPT_english.pptx" server="mstool1.strakertranslations.com (10.160.96.215)" srcFile="9_Play_Your_Part__Be_Summer_Smar_PPT_english.pptx" tags="true">MsoDocApp.Common, Version=1.0.7793.17345, Culture=neutral, PublicKeyToken=null RELEASE Mon 05/03/2021 09:38:11.04</converter>
  <options freeze="false" dummy="false" mark="false" clean="Both3" split="true" lang="zh-tw"/>
</root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7" ma:contentTypeDescription="Create a new document." ma:contentTypeScope="" ma:versionID="b4353333a88d015e1186afe4fc265686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52aa08f8106d1e84d437ca504dd7e2db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DF43B9-92B7-4A1A-AECF-C27D20D2B2D8}">
  <ds:schemaRefs/>
</ds:datastoreItem>
</file>

<file path=customXml/itemProps2.xml><?xml version="1.0" encoding="utf-8"?>
<ds:datastoreItem xmlns:ds="http://schemas.openxmlformats.org/officeDocument/2006/customXml" ds:itemID="{D1C5E8A2-3A99-40E6-BFC2-4C2FFFE2C5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09B0A-523E-4352-BE96-27B8DE388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e60141-e09e-411e-bdce-2c86f27af3d0"/>
    <ds:schemaRef ds:uri="a4d7c662-a7cb-458e-a468-fdd8abbd8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1077</Words>
  <Application>Microsoft Office PowerPoint</Application>
  <PresentationFormat>Custom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 SemiBold</vt:lpstr>
      <vt:lpstr>Calibri</vt:lpstr>
      <vt:lpstr>Montserrat Light</vt:lpstr>
      <vt:lpstr>Montserrat</vt:lpstr>
      <vt:lpstr>Montserrat ExtraBold</vt:lpstr>
      <vt:lpstr>Office Theme</vt:lpstr>
      <vt:lpstr>PowerPoint Presentation</vt:lpstr>
      <vt:lpstr>「熱」相關疾病</vt:lpstr>
      <vt:lpstr>熱衰竭</vt:lpstr>
      <vt:lpstr>今夏戰勝熱浪的祕訣</vt:lpstr>
      <vt:lpstr>今夏戰勝熱浪的祕訣 多補充水分</vt:lpstr>
      <vt:lpstr>今夏戰勝熱浪的祕訣 保持涼爽</vt:lpstr>
      <vt:lpstr>今夏戰勝熱浪的祕訣 關切他人狀況</vt:lpstr>
      <vt:lpstr>今夏戰勝熱浪的祕訣 車內太熱會致命</vt:lpstr>
      <vt:lpstr>今夏戰勝熱浪的祕訣 留意水域</vt:lpstr>
      <vt:lpstr>今夏想戰勝熱浪就別忘了：</vt:lpstr>
      <vt:lpstr>盡一份力 夏天聰明照護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Macdermid</cp:lastModifiedBy>
  <cp:revision>34</cp:revision>
  <dcterms:created xsi:type="dcterms:W3CDTF">2020-12-08T22:07:11Z</dcterms:created>
  <dcterms:modified xsi:type="dcterms:W3CDTF">2023-12-08T05:28:11Z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