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italic r:id="rId24"/>
      <p:boldItalic r:id="rId25"/>
    </p:embeddedFont>
    <p:embeddedFont>
      <p:font typeface="Montserrat Light" panose="020B0604020202020204" charset="0"/>
      <p:regular r:id="rId26"/>
      <p: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5"/>
    <p:restoredTop sz="94694"/>
  </p:normalViewPr>
  <p:slideViewPr>
    <p:cSldViewPr snapToGrid="0">
      <p:cViewPr varScale="1">
        <p:scale>
          <a:sx n="62" d="100"/>
          <a:sy n="62" d="100"/>
        </p:scale>
        <p:origin x="72" y="3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rtl="1">
              <a:defRPr lang="1025" sz="2900" b="0" i="0">
                <a:solidFill>
                  <a:schemeClr val="bg1"/>
                </a:solidFill>
                <a:latin typeface="Montserrat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rtl="1">
              <a:defRPr lang="1025" b="0" i="0">
                <a:solidFill>
                  <a:schemeClr val="tx1"/>
                </a:solidFill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algn="ctr" rtl="1">
              <a:defRPr lang="1025">
                <a:solidFill>
                  <a:schemeClr val="tx1">
                    <a:tint val="75000"/>
                  </a:schemeClr>
                </a:solidFill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algn="l" rtl="1">
              <a:defRPr lang="1025">
                <a:solidFill>
                  <a:schemeClr val="tx1">
                    <a:tint val="75000"/>
                  </a:schemeClr>
                </a:solidFill>
                <a:cs typeface="Segoe UI"/>
              </a:defRPr>
            </a:lvl1pPr>
          </a:lstStyle>
          <a:p>
            <a:fld id="{1D8BD707-D9CF-40AE-B4C6-C98DA3205C09}" type="datetimeFigureOut">
              <a:rPr lang="1025">
                <a:cs typeface="Segoe UI"/>
              </a:rPr>
              <a:t>18/5/2021</a:t>
            </a:fld>
            <a:endParaRPr lang="1025"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 rtlCol="1">
            <a:spAutoFit/>
          </a:bodyPr>
          <a:lstStyle>
            <a:lvl1pPr algn="r" rtl="1">
              <a:defRPr lang="1025">
                <a:solidFill>
                  <a:schemeClr val="tx1">
                    <a:tint val="75000"/>
                  </a:schemeClr>
                </a:solidFill>
                <a:cs typeface="Segoe UI"/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rtl="1">
        <a:defRPr lang="1025">
          <a:latin typeface="+mj-lt"/>
          <a:ea typeface="+mj-ea"/>
          <a:cs typeface="Segoe UI"/>
        </a:defRPr>
      </a:lvl1pPr>
    </p:titleStyle>
    <p:bodyStyle>
      <a:lvl1pPr marL="0" rtl="1">
        <a:defRPr lang="1025">
          <a:latin typeface="+mn-lt"/>
          <a:ea typeface="+mn-ea"/>
          <a:cs typeface="Segoe UI"/>
        </a:defRPr>
      </a:lvl1pPr>
      <a:lvl2pPr marL="457200" rtl="1">
        <a:defRPr lang="1025">
          <a:latin typeface="+mn-lt"/>
          <a:ea typeface="+mn-ea"/>
          <a:cs typeface="Segoe UI"/>
        </a:defRPr>
      </a:lvl2pPr>
      <a:lvl3pPr marL="914400" rtl="1">
        <a:defRPr lang="1025">
          <a:latin typeface="+mn-lt"/>
          <a:ea typeface="+mn-ea"/>
          <a:cs typeface="Segoe UI"/>
        </a:defRPr>
      </a:lvl3pPr>
      <a:lvl4pPr marL="1371600" rtl="1">
        <a:defRPr lang="1025">
          <a:latin typeface="+mn-lt"/>
          <a:ea typeface="+mn-ea"/>
          <a:cs typeface="Segoe UI"/>
        </a:defRPr>
      </a:lvl4pPr>
      <a:lvl5pPr marL="1828800" rtl="1">
        <a:defRPr lang="1025">
          <a:latin typeface="+mn-lt"/>
          <a:ea typeface="+mn-ea"/>
          <a:cs typeface="Segoe UI"/>
        </a:defRPr>
      </a:lvl5pPr>
      <a:lvl6pPr marL="2286000" rtl="1">
        <a:defRPr lang="1025">
          <a:latin typeface="+mn-lt"/>
          <a:ea typeface="+mn-ea"/>
          <a:cs typeface="Segoe UI"/>
        </a:defRPr>
      </a:lvl6pPr>
      <a:lvl7pPr marL="2743200" rtl="1">
        <a:defRPr lang="1025">
          <a:latin typeface="+mn-lt"/>
          <a:ea typeface="+mn-ea"/>
          <a:cs typeface="Segoe UI"/>
        </a:defRPr>
      </a:lvl7pPr>
      <a:lvl8pPr marL="3200400" rtl="1">
        <a:defRPr lang="1025">
          <a:latin typeface="+mn-lt"/>
          <a:ea typeface="+mn-ea"/>
          <a:cs typeface="Segoe UI"/>
        </a:defRPr>
      </a:lvl8pPr>
      <a:lvl9pPr marL="3657600" rtl="1">
        <a:defRPr lang="1025">
          <a:latin typeface="+mn-lt"/>
          <a:ea typeface="+mn-ea"/>
          <a:cs typeface="Segoe UI"/>
        </a:defRPr>
      </a:lvl9pPr>
    </p:bodyStyle>
    <p:otherStyle>
      <a:lvl1pPr marL="0" rtl="1">
        <a:defRPr lang="1025">
          <a:latin typeface="+mn-lt"/>
          <a:ea typeface="+mn-ea"/>
          <a:cs typeface="Segoe UI"/>
        </a:defRPr>
      </a:lvl1pPr>
      <a:lvl2pPr marL="457200" rtl="1">
        <a:defRPr lang="1025">
          <a:latin typeface="+mn-lt"/>
          <a:ea typeface="+mn-ea"/>
          <a:cs typeface="Segoe UI"/>
        </a:defRPr>
      </a:lvl2pPr>
      <a:lvl3pPr marL="914400" rtl="1">
        <a:defRPr lang="1025">
          <a:latin typeface="+mn-lt"/>
          <a:ea typeface="+mn-ea"/>
          <a:cs typeface="Segoe UI"/>
        </a:defRPr>
      </a:lvl3pPr>
      <a:lvl4pPr marL="1371600" rtl="1">
        <a:defRPr lang="1025">
          <a:latin typeface="+mn-lt"/>
          <a:ea typeface="+mn-ea"/>
          <a:cs typeface="Segoe UI"/>
        </a:defRPr>
      </a:lvl4pPr>
      <a:lvl5pPr marL="1828800" rtl="1">
        <a:defRPr lang="1025">
          <a:latin typeface="+mn-lt"/>
          <a:ea typeface="+mn-ea"/>
          <a:cs typeface="Segoe UI"/>
        </a:defRPr>
      </a:lvl5pPr>
      <a:lvl6pPr marL="2286000" rtl="1">
        <a:defRPr lang="1025">
          <a:latin typeface="+mn-lt"/>
          <a:ea typeface="+mn-ea"/>
          <a:cs typeface="Segoe UI"/>
        </a:defRPr>
      </a:lvl6pPr>
      <a:lvl7pPr marL="2743200" rtl="1">
        <a:defRPr lang="1025">
          <a:latin typeface="+mn-lt"/>
          <a:ea typeface="+mn-ea"/>
          <a:cs typeface="Segoe UI"/>
        </a:defRPr>
      </a:lvl7pPr>
      <a:lvl8pPr marL="3200400" rtl="1">
        <a:defRPr lang="1025">
          <a:latin typeface="+mn-lt"/>
          <a:ea typeface="+mn-ea"/>
          <a:cs typeface="Segoe UI"/>
        </a:defRPr>
      </a:lvl8pPr>
      <a:lvl9pPr marL="3657600" rtl="1">
        <a:defRPr lang="1025">
          <a:latin typeface="+mn-lt"/>
          <a:ea typeface="+mn-ea"/>
          <a:cs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5800" y="2876761"/>
            <a:ext cx="5541101" cy="1865511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4940"/>
              </a:lnSpc>
              <a:spcBef>
                <a:spcPts val="100"/>
              </a:spcBef>
            </a:pPr>
            <a:r>
              <a:rPr lang="1025" sz="4000" spc="-20" dirty="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الاضطلاع بمهامك</a:t>
            </a:r>
            <a:endParaRPr lang="1025" sz="4000" spc="-20" dirty="0">
              <a:latin typeface="Montserrat Light" pitchFamily="2" charset="77"/>
              <a:cs typeface="Segoe UI"/>
            </a:endParaRPr>
          </a:p>
          <a:p>
            <a:pPr marL="12700" rtl="1">
              <a:lnSpc>
                <a:spcPts val="4940"/>
              </a:lnSpc>
            </a:pPr>
            <a:r>
              <a:rPr lang="1025"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كن ذكيًا بشأن التعامل مع حرارة الصيف</a:t>
            </a:r>
            <a:endParaRPr lang="1025" sz="40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078" y="5850980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021318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06500"/>
              </a:lnSpc>
              <a:spcBef>
                <a:spcPts val="100"/>
              </a:spcBef>
            </a:pPr>
            <a:r>
              <a:rPr lang="1025" sz="1800" spc="-40" dirty="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سواء كنت في الشمس أو بالقرب من الماء أو على الطريق هذا الصيف، ابق هادئًا وحافظ على سلامتك.</a:t>
            </a:r>
            <a:r>
              <a:rPr lang="1025" sz="1800" spc="-50" dirty="0">
                <a:solidFill>
                  <a:srgbClr val="004386"/>
                </a:solidFill>
                <a:latin typeface="Montserrat Light" pitchFamily="2" charset="77"/>
                <a:cs typeface="Segoe UI"/>
              </a:rPr>
              <a:t>.</a:t>
            </a:r>
            <a:endParaRPr lang="1025" sz="1800" dirty="0">
              <a:latin typeface="Montserrat Light" pitchFamily="2" charset="77"/>
              <a:cs typeface="Segoe UI"/>
            </a:endParaRPr>
          </a:p>
          <a:p>
            <a:pPr rtl="1">
              <a:lnSpc>
                <a:spcPct val="100000"/>
              </a:lnSpc>
              <a:spcBef>
                <a:spcPts val="45"/>
              </a:spcBef>
            </a:pPr>
            <a:endParaRPr lang="1025" sz="1900" dirty="0">
              <a:latin typeface="Montserrat"/>
              <a:cs typeface="Segoe UI"/>
            </a:endParaRPr>
          </a:p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1025" sz="1550" b="1" spc="100" dirty="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#SUMMERDONERIGHT</a:t>
            </a:r>
            <a:endParaRPr lang="1025" sz="1550" b="1" spc="100" dirty="0">
              <a:latin typeface="Montserrat" panose="02000505000000020004" pitchFamily="2" charset="77"/>
              <a:cs typeface="Segoe UI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2723" y="1136372"/>
            <a:ext cx="4225739" cy="817880"/>
          </a:xfrm>
          <a:prstGeom prst="rect">
            <a:avLst/>
          </a:prstGeom>
        </p:spPr>
        <p:txBody>
          <a:bodyPr vert="horz" wrap="square" lIns="0" tIns="50800" rIns="0" bIns="0" rtlCol="1">
            <a:spAutoFit/>
          </a:bodyPr>
          <a:lstStyle/>
          <a:p>
            <a:pPr marL="12700" marR="5080" rtl="1">
              <a:lnSpc>
                <a:spcPts val="3000"/>
              </a:lnSpc>
              <a:spcBef>
                <a:spcPts val="400"/>
              </a:spcBef>
            </a:pPr>
            <a:r>
              <a:rPr lang="1025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تذكر </a:t>
            </a:r>
            <a:r>
              <a:rPr lang="1025"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التغلب على حرارة</a:t>
            </a:r>
            <a:r>
              <a:rPr lang="1025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 من خلال:</a:t>
            </a:r>
            <a:endParaRPr lang="1025" sz="27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270" y="2217035"/>
            <a:ext cx="5298850" cy="195739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إبقاء جسمك في حالة رطبة وشرب الكثير من الماء</a:t>
            </a:r>
            <a:endParaRPr lang="1025" sz="1600" spc="-40" dirty="0">
              <a:latin typeface="Montserrat Light" pitchFamily="2" charset="77"/>
              <a:cs typeface="Segoe UI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الحفاظ على برودة الجسم وحماية نفسك من الشمس </a:t>
            </a: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تفقد الآخرين الذين قد يحتاجون إلى مساعدتك</a:t>
            </a:r>
            <a:endParaRPr lang="1025" sz="1600" spc="-40" dirty="0">
              <a:latin typeface="Montserrat Light" pitchFamily="2" charset="77"/>
              <a:cs typeface="Segoe UI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عدم ترك الأطفال أو كبار السن أو الحيوانات الأليفة في سيارة متوقفة </a:t>
            </a: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توخي الحذر حول الماء</a:t>
            </a:r>
            <a:endParaRPr lang="1025" sz="1600" spc="-40" dirty="0">
              <a:latin typeface="Montserrat Light" pitchFamily="2" charset="77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29845" marR="5080" indent="-17780" rtl="1">
              <a:lnSpc>
                <a:spcPct val="113100"/>
              </a:lnSpc>
              <a:spcBef>
                <a:spcPts val="100"/>
              </a:spcBef>
            </a:pPr>
            <a:r>
              <a:rPr lang="1025" sz="1400" spc="-2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إذا كنت تشعر بتوعك صحي، فاتصل بـ </a:t>
            </a:r>
            <a:r>
              <a:rPr lang="1025" sz="1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NURSE-ON-CALL على الرقم 24 60 60 1300</a:t>
            </a:r>
            <a:r>
              <a:rPr lang="1025" sz="1400" spc="-20">
                <a:solidFill>
                  <a:srgbClr val="004386"/>
                </a:solidFill>
                <a:latin typeface="Montserrat Light" pitchFamily="2" charset="77"/>
                <a:cs typeface="Segoe UI"/>
              </a:rPr>
              <a:t>، أو قم بزيارة طبيبك أو الصيدلي المحلي. لمزيد من المعلومات حول البقاء في مأمن من الحرارة، تفضل بزيارة </a:t>
            </a:r>
            <a:r>
              <a:rPr lang="1025" sz="1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betterhealth.vic.gov.au</a:t>
            </a:r>
            <a:endParaRPr lang="1025" sz="1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100"/>
              </a:spcBef>
            </a:pPr>
            <a:r>
              <a:rPr lang="1025" sz="1600" b="1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ضربة الشمس هي حالة طارئة تهدد الحياة</a:t>
            </a:r>
            <a:endParaRPr lang="1025" sz="1600" b="1" spc="-20">
              <a:latin typeface="Montserrat" panose="02000505000000020004" pitchFamily="2" charset="77"/>
              <a:cs typeface="Segoe UI"/>
            </a:endParaRPr>
          </a:p>
          <a:p>
            <a:pPr rtl="1">
              <a:lnSpc>
                <a:spcPct val="100000"/>
              </a:lnSpc>
              <a:spcBef>
                <a:spcPts val="45"/>
              </a:spcBef>
            </a:pPr>
            <a:endParaRPr lang="1025" sz="1650" b="1" spc="-20">
              <a:latin typeface="Montserrat" panose="02000505000000020004" pitchFamily="2" charset="77"/>
              <a:cs typeface="Segoe UI"/>
            </a:endParaRPr>
          </a:p>
          <a:p>
            <a:pPr marL="12700" marR="5080" algn="ctr" rtl="1">
              <a:lnSpc>
                <a:spcPct val="125000"/>
              </a:lnSpc>
            </a:pPr>
            <a:r>
              <a:rPr lang="1025" sz="1400" b="1" spc="-2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إذا كنت أنت أو أي شخص آخر تعاني من نوبات أو ارتباك أو أعراض مشابهة للسكتة الدماغية أو الهبوط أو فقدان الوعي، فاتصل برقم الطوارئ ثلاثة أصفار (000) على الفور.</a:t>
            </a:r>
            <a:endParaRPr lang="1025" sz="1400" b="1" spc="-20">
              <a:latin typeface="Montserrat" panose="02000505000000020004" pitchFamily="2" charset="77"/>
              <a:cs typeface="Segoe UI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73" y="3137825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74" y="2293410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28" y="398224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74" y="2682762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28" y="3548373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0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1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2100" spc="-40">
                <a:solidFill>
                  <a:srgbClr val="FFFFFF"/>
                </a:solidFill>
                <a:latin typeface="Montserrat Light" pitchFamily="2" charset="77"/>
                <a:cs typeface="Segoe UI"/>
              </a:rPr>
              <a:t>شكرًا لك </a:t>
            </a:r>
            <a:r>
              <a:rPr lang="1025" sz="2100">
                <a:solidFill>
                  <a:srgbClr val="FFFFFF"/>
                </a:solidFill>
                <a:latin typeface="Montserrat Light" pitchFamily="2" charset="77"/>
                <a:cs typeface="Segoe UI"/>
              </a:rPr>
              <a:t>من </a:t>
            </a:r>
            <a:r>
              <a:rPr lang="1025" sz="2100" b="1" spc="105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Ambulance</a:t>
            </a:r>
            <a:r>
              <a:rPr lang="1025" sz="2100" b="1" spc="-28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 </a:t>
            </a:r>
            <a:r>
              <a:rPr lang="1025" sz="2100" b="1" spc="55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Victoria</a:t>
            </a:r>
            <a:endParaRPr lang="1025" sz="2100" b="1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1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291024" y="2377807"/>
            <a:ext cx="418230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1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91018" y="2424452"/>
            <a:ext cx="4015233" cy="7932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lang="1025" sz="2000" b="1" spc="-20" dirty="0">
                <a:latin typeface="Montserrat" panose="02000505000000020004" pitchFamily="2" charset="77"/>
                <a:cs typeface="Segoe UI"/>
              </a:rPr>
              <a:t>الاضطلاع بمهامك</a:t>
            </a:r>
          </a:p>
          <a:p>
            <a:pPr marL="96520" rtl="1">
              <a:lnSpc>
                <a:spcPts val="3240"/>
              </a:lnSpc>
            </a:pPr>
            <a:r>
              <a:rPr lang="1025" sz="2000" b="1" spc="-20" dirty="0">
                <a:latin typeface="Montserrat" panose="02000505000000020004" pitchFamily="2" charset="77"/>
                <a:cs typeface="Segoe UI"/>
              </a:rPr>
              <a:t>كن ذكيًا بشأن التعامل مع حرارة الصيف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20"/>
              </a:spcBef>
            </a:pPr>
            <a:r>
              <a:rPr lang="1025" sz="35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الأمراض المرتبطة بالحرارة</a:t>
            </a:r>
            <a:endParaRPr lang="1025" sz="35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380365" marR="1454785" indent="-368300" rtl="1">
              <a:lnSpc>
                <a:spcPts val="2220"/>
              </a:lnSpc>
              <a:spcAft>
                <a:spcPts val="1200"/>
              </a:spcAft>
            </a:pPr>
            <a:r>
              <a:rPr lang="1025"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يمكن أن </a:t>
            </a:r>
            <a:r>
              <a:rPr lang="1025" sz="1600" b="1" spc="65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تتسبب الحرارة </a:t>
            </a:r>
            <a:r>
              <a:rPr lang="1025" sz="1600" b="1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في: </a:t>
            </a:r>
          </a:p>
          <a:p>
            <a:pPr marL="12065" marR="1454785" rtl="1">
              <a:lnSpc>
                <a:spcPts val="2220"/>
              </a:lnSpc>
              <a:spcAft>
                <a:spcPts val="1200"/>
              </a:spcAft>
            </a:pP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     تشنجات الحرارة</a:t>
            </a:r>
            <a:endParaRPr lang="1025" sz="1600" spc="-45" dirty="0">
              <a:solidFill>
                <a:srgbClr val="231F20"/>
              </a:solidFill>
              <a:latin typeface="Montserrat Light" pitchFamily="2" charset="77"/>
              <a:cs typeface="Segoe UI"/>
            </a:endParaRPr>
          </a:p>
          <a:p>
            <a:pPr marL="12065" marR="1454785" rtl="1">
              <a:lnSpc>
                <a:spcPts val="2220"/>
              </a:lnSpc>
              <a:spcAft>
                <a:spcPts val="1200"/>
              </a:spcAft>
            </a:pPr>
            <a:r>
              <a:rPr lang="1025" sz="1600" spc="-45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     </a:t>
            </a:r>
            <a:r>
              <a:rPr lang="1025" sz="1600" spc="-4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إنهاك الحرارة</a:t>
            </a:r>
            <a:endParaRPr lang="1025" sz="1600" dirty="0">
              <a:latin typeface="Montserrat Light" pitchFamily="2" charset="77"/>
              <a:cs typeface="Segoe UI"/>
            </a:endParaRPr>
          </a:p>
          <a:p>
            <a:pPr marL="12700" marR="5080" rtl="1">
              <a:lnSpc>
                <a:spcPts val="2220"/>
              </a:lnSpc>
              <a:spcAft>
                <a:spcPts val="1200"/>
              </a:spcAft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يمكن أن يؤدي هذا إلى حالة مهددة للحياة،</a:t>
            </a:r>
            <a:r>
              <a:rPr lang="1025" sz="160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 وهي </a:t>
            </a:r>
            <a:r>
              <a:rPr lang="1025"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Segoe UI"/>
              </a:rPr>
              <a:t>ضربة الشمس.</a:t>
            </a:r>
            <a:endParaRPr lang="1025" sz="1600" b="1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14599"/>
              </a:lnSpc>
              <a:spcBef>
                <a:spcPts val="100"/>
              </a:spcBef>
            </a:pPr>
            <a:r>
              <a:rPr lang="1025" sz="1600" spc="-4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يمكن أن تؤدي الحرارة أيضًا إلى تفاقم حالة الشخص الذي يعاني بالفعل من مشكلة طبية مثل أمراض القلب أو مرض السكري.</a:t>
            </a:r>
            <a:r>
              <a:rPr lang="1025" sz="1600" spc="-45">
                <a:solidFill>
                  <a:srgbClr val="231F20"/>
                </a:solidFill>
                <a:latin typeface="Montserrat Light" pitchFamily="2" charset="77"/>
                <a:cs typeface="Segoe UI"/>
              </a:rPr>
              <a:t>.</a:t>
            </a:r>
            <a:endParaRPr lang="1025" sz="1600">
              <a:latin typeface="Montserrat Light" pitchFamily="2" charset="77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3992" y="5428605"/>
            <a:ext cx="985252" cy="25904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1025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من</a:t>
            </a:r>
            <a:r>
              <a:rPr lang="1025" sz="1600" b="1" spc="-12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 </a:t>
            </a:r>
            <a:r>
              <a:rPr lang="1025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الحالات</a:t>
            </a:r>
            <a:endParaRPr lang="1025" sz="1600" b="1" dirty="0">
              <a:latin typeface="Montserrat ExtraBold" panose="02000505000000020004" pitchFamily="2" charset="77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1206" y="4898163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1025"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%80</a:t>
            </a:r>
            <a:endParaRPr lang="1025" sz="3800" b="1" dirty="0">
              <a:latin typeface="Montserrat ExtraBold" panose="02000505000000020004" pitchFamily="2" charset="77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7364" y="4322771"/>
            <a:ext cx="2100648" cy="505267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algn="ctr" rtl="1">
              <a:spcBef>
                <a:spcPts val="100"/>
              </a:spcBef>
            </a:pPr>
            <a:r>
              <a:rPr lang="1025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تكون ضربة الشمس</a:t>
            </a:r>
            <a:r>
              <a:rPr lang="1025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 </a:t>
            </a:r>
            <a:r>
              <a:rPr lang="1025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Segoe UI"/>
              </a:rPr>
              <a:t>قاتلة بنسبة تصل إلى</a:t>
            </a:r>
            <a:endParaRPr lang="1025" sz="1600" b="1" dirty="0">
              <a:latin typeface="Montserrat ExtraBold" panose="02000505000000020004" pitchFamily="2" charset="77"/>
              <a:cs typeface="Segoe U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75" y="3446377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91" y="3872253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11100"/>
              </a:lnSpc>
              <a:spcBef>
                <a:spcPts val="100"/>
              </a:spcBef>
            </a:pPr>
            <a:r>
              <a:rPr lang="1025" sz="12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الإجراءات الواجب اتخاذها: </a:t>
            </a:r>
            <a:r>
              <a:rPr lang="1025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Segoe UI"/>
              </a:rPr>
              <a:t>الاتصال برقم الطوارئ ثلاثة أصفار (000) على الفور واتباع تعليمات متلقي المكالمات.</a:t>
            </a:r>
            <a:endParaRPr lang="1025" sz="1200" b="1" spc="-20">
              <a:latin typeface="Montserrat SemiBold" panose="02000505000000020004" pitchFamily="2" charset="77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rtl="1">
              <a:lnSpc>
                <a:spcPct val="111100"/>
              </a:lnSpc>
              <a:spcBef>
                <a:spcPts val="100"/>
              </a:spcBef>
            </a:pPr>
            <a:r>
              <a:rPr lang="1025"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الإجراءات الواجب اتخاذها: </a:t>
            </a:r>
            <a:r>
              <a:rPr lang="1025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Segoe UI"/>
              </a:rPr>
              <a:t>الاستلقاء في مكان بارد. إذا لم تكن تعاني من القيء، فاشرب الماء.</a:t>
            </a:r>
            <a:endParaRPr lang="1025" sz="1200" b="1" spc="-20" dirty="0">
              <a:latin typeface="Montserrat SemiBold" panose="02000505000000020004" pitchFamily="2" charset="77"/>
              <a:cs typeface="Segoe UI"/>
            </a:endParaRPr>
          </a:p>
          <a:p>
            <a:pPr marL="12700" rtl="1">
              <a:lnSpc>
                <a:spcPct val="100000"/>
              </a:lnSpc>
              <a:spcBef>
                <a:spcPts val="440"/>
              </a:spcBef>
            </a:pPr>
            <a:r>
              <a:rPr lang="1025"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Segoe UI"/>
              </a:rPr>
              <a:t>اتصل بـ NURSE-ON-CALL على 24 60 60 1300.</a:t>
            </a:r>
            <a:endParaRPr lang="1025" sz="1200" b="1" spc="-20" dirty="0">
              <a:latin typeface="Montserrat SemiBold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الدوار والصداع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rtl="1">
              <a:lnSpc>
                <a:spcPct val="100000"/>
              </a:lnSpc>
              <a:spcBef>
                <a:spcPts val="50"/>
              </a:spcBef>
            </a:pPr>
            <a:endParaRPr lang="1025" sz="1700" spc="-20">
              <a:latin typeface="Montserrat Light" pitchFamily="2" charset="77"/>
              <a:cs typeface="Segoe UI"/>
            </a:endParaRPr>
          </a:p>
          <a:p>
            <a:pPr marL="12700" rtl="1">
              <a:lnSpc>
                <a:spcPct val="100000"/>
              </a:lnSpc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شحوب البشرة والتعرق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سرعة دقات القلب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marL="31750" marR="5080" rtl="1">
              <a:lnSpc>
                <a:spcPts val="4730"/>
              </a:lnSpc>
              <a:spcBef>
                <a:spcPts val="35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الغثيان والقيء والإغماء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marL="28575" marR="278130" rtl="1">
              <a:lnSpc>
                <a:spcPts val="1400"/>
              </a:lnSpc>
              <a:spcBef>
                <a:spcPts val="1305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تقلصات العضلات والإجهاد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1">
            <a:spAutoFit/>
          </a:bodyPr>
          <a:lstStyle/>
          <a:p>
            <a:pPr marL="12700" marR="5080" rtl="1">
              <a:lnSpc>
                <a:spcPct val="103600"/>
              </a:lnSpc>
              <a:spcBef>
                <a:spcPts val="45"/>
              </a:spcBef>
            </a:pPr>
            <a:r>
              <a:rPr lang="1025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Segoe UI"/>
              </a:rPr>
              <a:t>ضربة الشمس هي حالة طارئة تهدد الحياة، اتصل برقم الطوارئ ثلاثة أصفار (000).</a:t>
            </a:r>
            <a:endParaRPr lang="1025" sz="1200" b="1" spc="-20">
              <a:latin typeface="Montserrat SemiBold" panose="02000505000000020004" pitchFamily="2" charset="77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نبض قوي وسريع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6618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فقدان الوعي</a:t>
            </a:r>
            <a:endParaRPr lang="1025" sz="1200" spc="-20">
              <a:latin typeface="Montserrat Light" pitchFamily="2" charset="77"/>
              <a:cs typeface="Segoe UI"/>
            </a:endParaRPr>
          </a:p>
          <a:p>
            <a:pPr rtl="1">
              <a:lnSpc>
                <a:spcPct val="100000"/>
              </a:lnSpc>
            </a:pPr>
            <a:endParaRPr lang="1025" sz="1500" spc="-20">
              <a:latin typeface="Montserrat Light" pitchFamily="2" charset="77"/>
              <a:cs typeface="Segoe UI"/>
            </a:endParaRPr>
          </a:p>
          <a:p>
            <a:pPr marL="197485" rtl="1">
              <a:lnSpc>
                <a:spcPct val="100000"/>
              </a:lnSpc>
              <a:spcBef>
                <a:spcPts val="1045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أعراض تشبه السكتة الدماغية أو الهبوط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النوبات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6160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Segoe UI"/>
              </a:rPr>
              <a:t>الإعياء الحراري</a:t>
            </a:r>
            <a:endParaRPr lang="1025" sz="22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2200" b="1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ضربة الشمس</a:t>
            </a:r>
            <a:endParaRPr lang="1025" sz="22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2178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90"/>
              </a:spcBef>
            </a:pPr>
            <a:r>
              <a:rPr lang="1025" sz="1450" b="1" spc="10" dirty="0">
                <a:solidFill>
                  <a:srgbClr val="FFFFFF"/>
                </a:solidFill>
                <a:latin typeface="Montserrat" panose="02000505000000020004" pitchFamily="2" charset="77"/>
                <a:cs typeface="Segoe UI"/>
              </a:rPr>
              <a:t>أو</a:t>
            </a:r>
            <a:endParaRPr lang="1025" sz="1450" b="1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توقف التعرق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1025" sz="1200" spc="-2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الحالة العقلية المرتبكة والهذيان</a:t>
            </a:r>
            <a:endParaRPr lang="1025" sz="1200" spc="-20">
              <a:latin typeface="Montserrat Light" pitchFamily="2" charset="77"/>
              <a:cs typeface="Segoe UI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033" y="5166065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1">
            <a:spAutoFit/>
          </a:bodyPr>
          <a:lstStyle/>
          <a:p>
            <a:pPr marL="12700" marR="5080" rtl="1">
              <a:lnSpc>
                <a:spcPts val="3720"/>
              </a:lnSpc>
              <a:spcBef>
                <a:spcPts val="725"/>
              </a:spcBef>
            </a:pPr>
            <a:r>
              <a:rPr lang="1025" sz="3600" b="1" spc="-20">
                <a:latin typeface="Montserrat" panose="02000505000000020004" pitchFamily="2" charset="77"/>
                <a:cs typeface="Segoe UI"/>
              </a:rPr>
              <a:t>نصائح للتغلب على حرارة الصيف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7" y="4464390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حافظ على رطوبتك</a:t>
            </a:r>
            <a:endParaRPr lang="1025" sz="4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998" y="2597983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1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اشرب الماء بانتظام طوال اليوم،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38036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حتى لو لم تشعر بالعطش. تحقق من لون بولك، إذا كان شاحبًا فأنت تشرب كمية كافية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562610" algn="r" rtl="1">
              <a:lnSpc>
                <a:spcPct val="2178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اصطحب معك زجاجة ماء إذا ذهبت للخارج ولا تسرف في شرب الكحوليات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5080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إذا كان طبيبك عادةً ما يحد من السوائل الخاصة بك، فتحقق من الكمية التي يجب تناولها أثناء الطقس الحار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1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80" y="4198821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9" y="4756047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22" y="2597983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22" y="3641595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568" y="1023584"/>
            <a:ext cx="5449917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 dirty="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 dirty="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حافظ على برودة الجسم</a:t>
            </a:r>
            <a:endParaRPr lang="1025" sz="44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972" y="2689739"/>
            <a:ext cx="4375557" cy="2466381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استخدم مكيف الهواء والمراوح إن أمكن.  احمِ نفسك من أشعة الشمس بارتداء قبعة واستخدام واقي الشمس. تجنب الخروج خلال الفترة الزمنية الأكثر سخونة من اليوم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43116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استخدام مناشف مبللة ووضع قدميك في ماء بارد والاستحمام بماء فاتر (وليس باردًا)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118110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تجنب النشاط المكثف مثل التمارين الرياضية والترميم والبستنة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19" y="273292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19" y="3814275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62" y="461579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تفقد الآخرين</a:t>
            </a:r>
            <a:endParaRPr lang="1025" sz="4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956" y="2687772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مراقبة كبار السن والذين يعيشون بمفردهم والأطفال والأشخاص الذين يعانون من حالات طبية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13017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اتصل بهم أو قم بزيارتهم مرة واحدة على الأقل في أي يوم يكون شديد الحرارة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lang="1025" sz="1850" spc="-30" dirty="0">
              <a:latin typeface="Montserrat Light" pitchFamily="2" charset="77"/>
              <a:cs typeface="Segoe UI"/>
            </a:endParaRPr>
          </a:p>
          <a:p>
            <a:pPr marL="12700" algn="r" rtl="1">
              <a:lnSpc>
                <a:spcPct val="100000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شجعهم على شرب الكثير من الماء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8890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إذا لاحظت أعراض مرض متعلقة بالحرارة، فاطلب المساعدة الطبية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34" y="2740887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9" y="3581957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9" y="488199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77" y="4379106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78" y="1023584"/>
            <a:ext cx="5259935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 dirty="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 dirty="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السيارات الساخنة قاتلة</a:t>
            </a:r>
            <a:endParaRPr lang="1025" sz="4400" b="1" spc="-20" dirty="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992" y="2754938"/>
            <a:ext cx="4940690" cy="2749535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لا تترك الأطفال أو كبار السن أو الحيوانات الأليفة مطلقًا في سيارة متوقفة، يمكن أن تتضاعف درجة الحرارة في غضون دقائق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38925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ترتفع درجة حرارة جسم الطفل ثلاث إلى خمس مرات أسرع من البالغين</a:t>
            </a:r>
            <a:endParaRPr lang="1025" sz="1600" spc="-30" dirty="0">
              <a:latin typeface="Montserrat Light" pitchFamily="2" charset="77"/>
              <a:cs typeface="Segoe UI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lang="1025" sz="1600" spc="-30" dirty="0">
              <a:latin typeface="Montserrat Light" pitchFamily="2" charset="77"/>
              <a:cs typeface="Segoe UI"/>
            </a:endParaRPr>
          </a:p>
          <a:p>
            <a:pPr marL="12700" marR="156845" algn="r" rtl="1">
              <a:lnSpc>
                <a:spcPct val="114599"/>
              </a:lnSpc>
            </a:pPr>
            <a:r>
              <a:rPr lang="1025" sz="1600" spc="-3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حتى في اليوم المعتدل الطقس، يمكن أن تكون درجة الحرارة داخل سيارة متوقفة أعلى بنسبة 20 إلى 30 درجة من الحرارة في الخارج</a:t>
            </a:r>
            <a:endParaRPr lang="1025" sz="1600" spc="-30" dirty="0">
              <a:latin typeface="Montserrat Light" pitchFamily="2" charset="77"/>
              <a:cs typeface="Segoe U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3864635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275493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4654380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1025"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نصائح </a:t>
            </a:r>
            <a:r>
              <a:rPr lang="1025" sz="1700" spc="-20">
                <a:solidFill>
                  <a:srgbClr val="EF3829"/>
                </a:solidFill>
                <a:latin typeface="Montserrat" panose="02000505000000020004" pitchFamily="2" charset="77"/>
                <a:cs typeface="Segoe UI"/>
              </a:rPr>
              <a:t>للتغلب على حرارة</a:t>
            </a:r>
            <a:r>
              <a:rPr lang="1025" sz="1700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 الصيف</a:t>
            </a:r>
            <a:endParaRPr lang="1025" sz="1700" spc="-20">
              <a:latin typeface="Montserrat" panose="02000505000000020004" pitchFamily="2" charset="77"/>
              <a:cs typeface="Segoe UI"/>
            </a:endParaRPr>
          </a:p>
          <a:p>
            <a:pPr marL="12700" rtl="1">
              <a:lnSpc>
                <a:spcPts val="5175"/>
              </a:lnSpc>
            </a:pPr>
            <a:r>
              <a:rPr lang="1025" sz="4400" b="1" spc="-20">
                <a:solidFill>
                  <a:srgbClr val="004386"/>
                </a:solidFill>
                <a:latin typeface="Montserrat" panose="02000505000000020004" pitchFamily="2" charset="77"/>
                <a:cs typeface="Segoe UI"/>
              </a:rPr>
              <a:t>توخي الحذر حول الماء</a:t>
            </a:r>
            <a:endParaRPr lang="1025" sz="4400" b="1" spc="-20">
              <a:latin typeface="Montserrat" panose="02000505000000020004" pitchFamily="2" charset="77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05" y="2671389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1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راقب الأطفال والأصدقاء عند السباحة والتواجد بالقرب من الماء</a:t>
            </a:r>
            <a:endParaRPr lang="1025" sz="1600" spc="-20" dirty="0">
              <a:latin typeface="Montserrat Light" pitchFamily="2" charset="77"/>
              <a:cs typeface="Segoe UI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كن مدركًا للشروط والحدود التي تقيدك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اسبح بين الأعلام على الشاطئ</a:t>
            </a:r>
            <a:endParaRPr lang="1025" sz="1600" spc="-20" dirty="0">
              <a:latin typeface="Montserrat Light" pitchFamily="2" charset="77"/>
              <a:cs typeface="Segoe UI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lang="1025" sz="1600" spc="-20" dirty="0">
                <a:solidFill>
                  <a:srgbClr val="231F20"/>
                </a:solidFill>
                <a:latin typeface="Montserrat Light" pitchFamily="2" charset="77"/>
                <a:cs typeface="Segoe UI"/>
              </a:rPr>
              <a:t>تعرّف على المخاطر المحيطة بالماء ولا تسبح بمفردك</a:t>
            </a:r>
            <a:endParaRPr lang="1025" sz="1600" spc="-20" dirty="0">
              <a:latin typeface="Montserrat Light" pitchFamily="2" charset="77"/>
              <a:cs typeface="Segoe UI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7" y="3428374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7" y="3987170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7" y="4470416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8" y="2715237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c27fc263-e7c1-4fee-ba85-696818147d86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sa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68487-3CED-49E0-8BC4-A6DB88922C71}">
  <ds:schemaRefs/>
</ds:datastoreItem>
</file>

<file path=customXml/itemProps2.xml><?xml version="1.0" encoding="utf-8"?>
<ds:datastoreItem xmlns:ds="http://schemas.openxmlformats.org/officeDocument/2006/customXml" ds:itemID="{27CBF96E-FF0F-4384-9937-CDF9983FDDA5}"/>
</file>

<file path=customXml/itemProps3.xml><?xml version="1.0" encoding="utf-8"?>
<ds:datastoreItem xmlns:ds="http://schemas.openxmlformats.org/officeDocument/2006/customXml" ds:itemID="{36C2F9C7-4E24-466E-99B4-5FDCEE0783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621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Calibri</vt:lpstr>
      <vt:lpstr>Montserrat Light</vt:lpstr>
      <vt:lpstr>Montserrat ExtraBold</vt:lpstr>
      <vt:lpstr>Montserrat SemiBold</vt:lpstr>
      <vt:lpstr>Office Theme</vt:lpstr>
      <vt:lpstr>PowerPoint Presentation</vt:lpstr>
      <vt:lpstr>الأمراض المرتبطة بالحرارة</vt:lpstr>
      <vt:lpstr>الإعياء الحراري</vt:lpstr>
      <vt:lpstr>نصائح للتغلب على حرارة الصيف</vt:lpstr>
      <vt:lpstr>نصائح للتغلب على حرارة الصيف حافظ على رطوبتك</vt:lpstr>
      <vt:lpstr>نصائح للتغلب على حرارة الصيف حافظ على برودة الجسم</vt:lpstr>
      <vt:lpstr>نصائح للتغلب على حرارة الصيف تفقد الآخرين</vt:lpstr>
      <vt:lpstr>نصائح للتغلب على حرارة الصيف السيارات الساخنة قاتلة</vt:lpstr>
      <vt:lpstr>نصائح للتغلب على حرارة الصيف توخي الحذر حول الماء</vt:lpstr>
      <vt:lpstr>تذكر التغلب على حرارة الصيف من خلال:</vt:lpstr>
      <vt:lpstr>الاضطلاع بمهامك كن ذكيًا بشأن التعامل مع حرارة الصيف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Agusti</cp:lastModifiedBy>
  <cp:revision>35</cp:revision>
  <dcterms:created xsi:type="dcterms:W3CDTF">2020-12-08T22:07:11Z</dcterms:created>
  <dcterms:modified xsi:type="dcterms:W3CDTF">2021-05-18T10:39:29Z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